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256" r:id="rId2"/>
    <p:sldId id="288" r:id="rId3"/>
    <p:sldId id="258" r:id="rId4"/>
    <p:sldId id="257" r:id="rId5"/>
    <p:sldId id="259" r:id="rId6"/>
    <p:sldId id="265" r:id="rId7"/>
    <p:sldId id="270" r:id="rId8"/>
    <p:sldId id="266" r:id="rId9"/>
    <p:sldId id="268" r:id="rId10"/>
    <p:sldId id="269" r:id="rId11"/>
    <p:sldId id="267" r:id="rId12"/>
    <p:sldId id="271" r:id="rId13"/>
    <p:sldId id="272" r:id="rId14"/>
    <p:sldId id="275" r:id="rId15"/>
    <p:sldId id="276" r:id="rId16"/>
    <p:sldId id="277" r:id="rId17"/>
    <p:sldId id="278" r:id="rId18"/>
    <p:sldId id="279" r:id="rId19"/>
    <p:sldId id="280" r:id="rId20"/>
    <p:sldId id="281" r:id="rId21"/>
    <p:sldId id="282" r:id="rId22"/>
    <p:sldId id="283" r:id="rId23"/>
    <p:sldId id="284" r:id="rId24"/>
    <p:sldId id="285" r:id="rId25"/>
    <p:sldId id="260" r:id="rId26"/>
    <p:sldId id="273" r:id="rId27"/>
    <p:sldId id="261" r:id="rId28"/>
    <p:sldId id="274" r:id="rId29"/>
    <p:sldId id="262" r:id="rId30"/>
    <p:sldId id="263" r:id="rId31"/>
    <p:sldId id="264" r:id="rId32"/>
    <p:sldId id="286" r:id="rId33"/>
    <p:sldId id="287" r:id="rId34"/>
    <p:sldId id="289" r:id="rId35"/>
    <p:sldId id="290" r:id="rId36"/>
    <p:sldId id="291" r:id="rId37"/>
    <p:sldId id="292" r:id="rId38"/>
    <p:sldId id="293" r:id="rId39"/>
    <p:sldId id="294" r:id="rId40"/>
    <p:sldId id="295" r:id="rId41"/>
    <p:sldId id="296" r:id="rId42"/>
    <p:sldId id="297" r:id="rId43"/>
    <p:sldId id="299" r:id="rId44"/>
    <p:sldId id="298" r:id="rId4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64" d="100"/>
          <a:sy n="64" d="100"/>
        </p:scale>
        <p:origin x="-108" y="-20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0F21F3-1A04-42E1-BECA-358F93BD8D82}" type="datetimeFigureOut">
              <a:rPr lang="ru-RU" smtClean="0"/>
              <a:pPr/>
              <a:t>25.10.2021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0DC246-7DA2-433B-8CF5-174831CB6187}"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EB47F1B4-5909-4DB6-A4B6-29C43327FC88}" type="datetimeFigureOut">
              <a:rPr lang="ru-RU" smtClean="0"/>
              <a:pPr/>
              <a:t>25.10.2021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EE98895-8276-4779-9059-08F81D58EDEE}"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B47F1B4-5909-4DB6-A4B6-29C43327FC88}" type="datetimeFigureOut">
              <a:rPr lang="ru-RU" smtClean="0"/>
              <a:pPr/>
              <a:t>25.10.2021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EE98895-8276-4779-9059-08F81D58EDEE}"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B47F1B4-5909-4DB6-A4B6-29C43327FC88}" type="datetimeFigureOut">
              <a:rPr lang="ru-RU" smtClean="0"/>
              <a:pPr/>
              <a:t>25.10.2021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EE98895-8276-4779-9059-08F81D58EDEE}"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B47F1B4-5909-4DB6-A4B6-29C43327FC88}" type="datetimeFigureOut">
              <a:rPr lang="ru-RU" smtClean="0"/>
              <a:pPr/>
              <a:t>25.10.2021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EE98895-8276-4779-9059-08F81D58EDEE}"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EB47F1B4-5909-4DB6-A4B6-29C43327FC88}" type="datetimeFigureOut">
              <a:rPr lang="ru-RU" smtClean="0"/>
              <a:pPr/>
              <a:t>25.10.2021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EE98895-8276-4779-9059-08F81D58EDEE}"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EB47F1B4-5909-4DB6-A4B6-29C43327FC88}" type="datetimeFigureOut">
              <a:rPr lang="ru-RU" smtClean="0"/>
              <a:pPr/>
              <a:t>25.10.2021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EE98895-8276-4779-9059-08F81D58EDEE}"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EB47F1B4-5909-4DB6-A4B6-29C43327FC88}" type="datetimeFigureOut">
              <a:rPr lang="ru-RU" smtClean="0"/>
              <a:pPr/>
              <a:t>25.10.2021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EE98895-8276-4779-9059-08F81D58EDEE}"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EB47F1B4-5909-4DB6-A4B6-29C43327FC88}" type="datetimeFigureOut">
              <a:rPr lang="ru-RU" smtClean="0"/>
              <a:pPr/>
              <a:t>25.10.2021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EE98895-8276-4779-9059-08F81D58EDEE}"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B47F1B4-5909-4DB6-A4B6-29C43327FC88}" type="datetimeFigureOut">
              <a:rPr lang="ru-RU" smtClean="0"/>
              <a:pPr/>
              <a:t>25.10.2021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EE98895-8276-4779-9059-08F81D58EDEE}"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EB47F1B4-5909-4DB6-A4B6-29C43327FC88}" type="datetimeFigureOut">
              <a:rPr lang="ru-RU" smtClean="0"/>
              <a:pPr/>
              <a:t>25.10.2021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EE98895-8276-4779-9059-08F81D58EDEE}"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EB47F1B4-5909-4DB6-A4B6-29C43327FC88}" type="datetimeFigureOut">
              <a:rPr lang="ru-RU" smtClean="0"/>
              <a:pPr/>
              <a:t>25.10.2021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EE98895-8276-4779-9059-08F81D58EDEE}"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47F1B4-5909-4DB6-A4B6-29C43327FC88}" type="datetimeFigureOut">
              <a:rPr lang="ru-RU" smtClean="0"/>
              <a:pPr/>
              <a:t>25.10.2021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E98895-8276-4779-9059-08F81D58EDEE}"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bigslide.ru/images/48/47656/960/img1.jpg"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topuch.ru/pravila-i-poryadok-osmotra-postradavshego-ocenka-sostoyaniya-p/index.html"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topuch.ru/osnovi-okazaniya-medicinskoj-pomoshi-pri-utoplenii/index.html"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0" y="0"/>
            <a:ext cx="9144000" cy="6858000"/>
          </a:xfrm>
        </p:spPr>
        <p:txBody>
          <a:bodyPr/>
          <a:lstStyle/>
          <a:p>
            <a:endParaRPr lang="ru-RU" dirty="0" smtClean="0">
              <a:solidFill>
                <a:schemeClr val="tx1"/>
              </a:solidFill>
              <a:latin typeface="Times New Roman" pitchFamily="18" charset="0"/>
              <a:cs typeface="Times New Roman" pitchFamily="18" charset="0"/>
            </a:endParaRPr>
          </a:p>
          <a:p>
            <a:endParaRPr lang="ru-RU" dirty="0" smtClean="0">
              <a:solidFill>
                <a:schemeClr val="tx1"/>
              </a:solidFill>
              <a:latin typeface="Times New Roman" pitchFamily="18" charset="0"/>
              <a:cs typeface="Times New Roman" pitchFamily="18" charset="0"/>
            </a:endParaRPr>
          </a:p>
          <a:p>
            <a:r>
              <a:rPr lang="ru-RU" dirty="0" smtClean="0">
                <a:solidFill>
                  <a:schemeClr val="tx1"/>
                </a:solidFill>
                <a:latin typeface="Times New Roman" pitchFamily="18" charset="0"/>
                <a:cs typeface="Times New Roman" pitchFamily="18" charset="0"/>
              </a:rPr>
              <a:t>Первая помощь при ранениях и травматических повреждениях, наложение транспортных шин. </a:t>
            </a:r>
          </a:p>
          <a:p>
            <a:r>
              <a:rPr lang="ru-RU" dirty="0" smtClean="0">
                <a:solidFill>
                  <a:schemeClr val="tx1"/>
                </a:solidFill>
                <a:latin typeface="Times New Roman" pitchFamily="18" charset="0"/>
                <a:cs typeface="Times New Roman" pitchFamily="18" charset="0"/>
              </a:rPr>
              <a:t>Виды кровотечений, способы временной остановки кровотечения.</a:t>
            </a:r>
          </a:p>
          <a:p>
            <a:r>
              <a:rPr lang="ru-RU" dirty="0" smtClean="0">
                <a:solidFill>
                  <a:schemeClr val="tx1"/>
                </a:solidFill>
                <a:latin typeface="Times New Roman" pitchFamily="18" charset="0"/>
                <a:cs typeface="Times New Roman" pitchFamily="18" charset="0"/>
              </a:rPr>
              <a:t>Первая помощь при тепловых поражениях и </a:t>
            </a:r>
            <a:r>
              <a:rPr lang="ru-RU" dirty="0" err="1" smtClean="0">
                <a:solidFill>
                  <a:schemeClr val="tx1"/>
                </a:solidFill>
                <a:latin typeface="Times New Roman" pitchFamily="18" charset="0"/>
                <a:cs typeface="Times New Roman" pitchFamily="18" charset="0"/>
              </a:rPr>
              <a:t>электротравме</a:t>
            </a:r>
            <a:r>
              <a:rPr lang="ru-RU" dirty="0" smtClean="0">
                <a:solidFill>
                  <a:schemeClr val="tx1"/>
                </a:solidFill>
                <a:latin typeface="Times New Roman" pitchFamily="18" charset="0"/>
                <a:cs typeface="Times New Roman" pitchFamily="18" charset="0"/>
              </a:rPr>
              <a:t>. </a:t>
            </a:r>
          </a:p>
          <a:p>
            <a:r>
              <a:rPr lang="ru-RU" dirty="0" smtClean="0">
                <a:solidFill>
                  <a:schemeClr val="tx1"/>
                </a:solidFill>
                <a:latin typeface="Times New Roman" pitchFamily="18" charset="0"/>
                <a:cs typeface="Times New Roman" pitchFamily="18" charset="0"/>
              </a:rPr>
              <a:t>Понятие утопления: виды, оказание первой помощи.</a:t>
            </a:r>
            <a:endParaRPr lang="ru-RU" dirty="0">
              <a:solidFill>
                <a:schemeClr val="tx1"/>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normAutofit/>
          </a:bodyPr>
          <a:lstStyle/>
          <a:p>
            <a:r>
              <a:rPr lang="ru-RU" dirty="0" smtClean="0">
                <a:latin typeface="Times New Roman" pitchFamily="18" charset="0"/>
                <a:cs typeface="Times New Roman" pitchFamily="18" charset="0"/>
              </a:rPr>
              <a:t>Переломы ребер сопровождаются болями при дыхании. Иммобилизация – тугая повязка на грудную клетку. Первые ходы бинта делают в состоянии выдоха пострадавшего.</a:t>
            </a:r>
          </a:p>
          <a:p>
            <a:r>
              <a:rPr lang="ru-RU" dirty="0" smtClean="0">
                <a:latin typeface="Times New Roman" pitchFamily="18" charset="0"/>
                <a:cs typeface="Times New Roman" pitchFamily="18" charset="0"/>
              </a:rPr>
              <a:t>Перелом позвоночника – наиболее тяжелая и болезненная травма. Даже незначительные смещения отломков костей могут привести к смерти. Поэтому пострадавшего с травмой позвоночника категорически запрещается сажать или ставить на ноги. Ему сначала следует ввести обезболивающее средство (морфин, </a:t>
            </a:r>
            <a:r>
              <a:rPr lang="ru-RU" dirty="0" err="1" smtClean="0">
                <a:latin typeface="Times New Roman" pitchFamily="18" charset="0"/>
                <a:cs typeface="Times New Roman" pitchFamily="18" charset="0"/>
              </a:rPr>
              <a:t>промедол</a:t>
            </a:r>
            <a:r>
              <a:rPr lang="ru-RU" dirty="0" smtClean="0">
                <a:latin typeface="Times New Roman" pitchFamily="18" charset="0"/>
                <a:cs typeface="Times New Roman" pitchFamily="18" charset="0"/>
              </a:rPr>
              <a:t>, анальгин и т. д.), а затем уложить на ровный твердый щит или доски</a:t>
            </a:r>
            <a:endParaRPr lang="ru-RU"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144000" cy="634082"/>
          </a:xfrm>
        </p:spPr>
        <p:txBody>
          <a:bodyPr>
            <a:normAutofit fontScale="90000"/>
          </a:bodyPr>
          <a:lstStyle/>
          <a:p>
            <a:r>
              <a:rPr lang="ru-RU" sz="2700" b="1" dirty="0" smtClean="0">
                <a:latin typeface="Times New Roman" pitchFamily="18" charset="0"/>
                <a:cs typeface="Times New Roman" pitchFamily="18" charset="0"/>
              </a:rPr>
              <a:t/>
            </a:r>
            <a:br>
              <a:rPr lang="ru-RU" sz="2700" b="1" dirty="0" smtClean="0">
                <a:latin typeface="Times New Roman" pitchFamily="18" charset="0"/>
                <a:cs typeface="Times New Roman" pitchFamily="18" charset="0"/>
              </a:rPr>
            </a:br>
            <a:r>
              <a:rPr lang="ru-RU" sz="2700" b="1" dirty="0" smtClean="0">
                <a:latin typeface="Times New Roman" pitchFamily="18" charset="0"/>
                <a:cs typeface="Times New Roman" pitchFamily="18" charset="0"/>
              </a:rPr>
              <a:t>Шины из досок при переломе позвоночника</a:t>
            </a:r>
            <a:r>
              <a:rPr lang="ru-RU" dirty="0" smtClean="0"/>
              <a:t/>
            </a:r>
            <a:br>
              <a:rPr lang="ru-RU" dirty="0" smtClean="0"/>
            </a:br>
            <a:endParaRPr lang="ru-RU" dirty="0"/>
          </a:p>
        </p:txBody>
      </p:sp>
      <p:pic>
        <p:nvPicPr>
          <p:cNvPr id="5" name="Содержимое 4" descr="https://konspekta.net/studopediaru/baza20/2808156453190.files/image006.jpg"/>
          <p:cNvPicPr>
            <a:picLocks noGrp="1"/>
          </p:cNvPicPr>
          <p:nvPr>
            <p:ph sz="half" idx="1"/>
          </p:nvPr>
        </p:nvPicPr>
        <p:blipFill>
          <a:blip r:embed="rId2" cstate="print"/>
          <a:srcRect/>
          <a:stretch>
            <a:fillRect/>
          </a:stretch>
        </p:blipFill>
        <p:spPr bwMode="auto">
          <a:xfrm>
            <a:off x="467544" y="1628801"/>
            <a:ext cx="3816424" cy="2562994"/>
          </a:xfrm>
          <a:prstGeom prst="rect">
            <a:avLst/>
          </a:prstGeom>
          <a:noFill/>
          <a:ln w="9525">
            <a:noFill/>
            <a:miter lim="800000"/>
            <a:headEnd/>
            <a:tailEnd/>
          </a:ln>
        </p:spPr>
      </p:pic>
      <p:pic>
        <p:nvPicPr>
          <p:cNvPr id="6" name="Содержимое 5" descr="https://konspekta.net/studopediaru/baza20/2808156453190.files/image007.jpg"/>
          <p:cNvPicPr>
            <a:picLocks noGrp="1"/>
          </p:cNvPicPr>
          <p:nvPr>
            <p:ph sz="half" idx="2"/>
          </p:nvPr>
        </p:nvPicPr>
        <p:blipFill>
          <a:blip r:embed="rId3" cstate="print"/>
          <a:srcRect/>
          <a:stretch>
            <a:fillRect/>
          </a:stretch>
        </p:blipFill>
        <p:spPr bwMode="auto">
          <a:xfrm>
            <a:off x="4788024" y="1556792"/>
            <a:ext cx="4104456" cy="2639764"/>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half" idx="1"/>
          </p:nvPr>
        </p:nvSpPr>
        <p:spPr/>
        <p:txBody>
          <a:bodyPr/>
          <a:lstStyle/>
          <a:p>
            <a:endParaRPr lang="ru-RU" dirty="0"/>
          </a:p>
        </p:txBody>
      </p:sp>
      <p:sp>
        <p:nvSpPr>
          <p:cNvPr id="4" name="Содержимое 3"/>
          <p:cNvSpPr>
            <a:spLocks noGrp="1"/>
          </p:cNvSpPr>
          <p:nvPr>
            <p:ph sz="half" idx="2"/>
          </p:nvPr>
        </p:nvSpPr>
        <p:spPr/>
        <p:txBody>
          <a:bodyPr/>
          <a:lstStyle/>
          <a:p>
            <a:endParaRPr lang="ru-RU"/>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052736"/>
          </a:xfrm>
        </p:spPr>
        <p:txBody>
          <a:bodyPr>
            <a:normAutofit fontScale="90000"/>
          </a:bodyPr>
          <a:lstStyle/>
          <a:p>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Поднимать пострадавшего с переломом позвоночника надо очень осторожно, в один прием, чтобы не вызвать смещения отломков и более тяжелых разрушений спинного мозга и органов таза. Несколько человек могут поднимать пострадавшего, взявшись за его одежду и действуя согласованно, по команде </a:t>
            </a:r>
            <a:r>
              <a:rPr lang="ru-RU" sz="2200" dirty="0" smtClean="0"/>
              <a:t>.</a:t>
            </a:r>
            <a:r>
              <a:rPr lang="ru-RU" dirty="0" smtClean="0"/>
              <a:t/>
            </a:r>
            <a:br>
              <a:rPr lang="ru-RU" dirty="0" smtClean="0"/>
            </a:br>
            <a:endParaRPr lang="ru-RU" dirty="0"/>
          </a:p>
        </p:txBody>
      </p:sp>
      <p:sp>
        <p:nvSpPr>
          <p:cNvPr id="4" name="Содержимое 3"/>
          <p:cNvSpPr>
            <a:spLocks noGrp="1"/>
          </p:cNvSpPr>
          <p:nvPr>
            <p:ph sz="half" idx="2"/>
          </p:nvPr>
        </p:nvSpPr>
        <p:spPr>
          <a:xfrm>
            <a:off x="323528" y="1556793"/>
            <a:ext cx="3960440" cy="3528392"/>
          </a:xfrm>
        </p:spPr>
        <p:txBody>
          <a:bodyPr/>
          <a:lstStyle/>
          <a:p>
            <a:r>
              <a:rPr lang="ru-RU" dirty="0" smtClean="0">
                <a:latin typeface="Times New Roman" pitchFamily="18" charset="0"/>
                <a:cs typeface="Times New Roman" pitchFamily="18" charset="0"/>
              </a:rPr>
              <a:t>Укладывание пострадавшего на носилки</a:t>
            </a:r>
          </a:p>
          <a:p>
            <a:endParaRPr lang="ru-RU" dirty="0"/>
          </a:p>
        </p:txBody>
      </p:sp>
      <p:sp>
        <p:nvSpPr>
          <p:cNvPr id="5" name="Текст 4"/>
          <p:cNvSpPr>
            <a:spLocks noGrp="1"/>
          </p:cNvSpPr>
          <p:nvPr>
            <p:ph type="body" sz="quarter" idx="3"/>
          </p:nvPr>
        </p:nvSpPr>
        <p:spPr>
          <a:xfrm>
            <a:off x="4716016" y="1700808"/>
            <a:ext cx="4248471" cy="2592288"/>
          </a:xfrm>
        </p:spPr>
        <p:txBody>
          <a:bodyPr>
            <a:noAutofit/>
          </a:bodyPr>
          <a:lstStyle/>
          <a:p>
            <a:endParaRPr lang="ru-RU" sz="1400" dirty="0" smtClean="0">
              <a:latin typeface="Times New Roman" pitchFamily="18" charset="0"/>
              <a:cs typeface="Times New Roman" pitchFamily="18" charset="0"/>
            </a:endParaRPr>
          </a:p>
          <a:p>
            <a:endParaRPr lang="ru-RU" sz="1400" dirty="0" smtClean="0">
              <a:latin typeface="Times New Roman" pitchFamily="18" charset="0"/>
              <a:cs typeface="Times New Roman" pitchFamily="18" charset="0"/>
            </a:endParaRPr>
          </a:p>
          <a:p>
            <a:endParaRPr lang="ru-RU" sz="1400" dirty="0" smtClean="0">
              <a:latin typeface="Times New Roman" pitchFamily="18" charset="0"/>
              <a:cs typeface="Times New Roman" pitchFamily="18" charset="0"/>
            </a:endParaRPr>
          </a:p>
          <a:p>
            <a:endParaRPr lang="ru-RU" sz="1400" dirty="0" smtClean="0">
              <a:latin typeface="Times New Roman" pitchFamily="18" charset="0"/>
              <a:cs typeface="Times New Roman" pitchFamily="18" charset="0"/>
            </a:endParaRPr>
          </a:p>
          <a:p>
            <a:endParaRPr lang="ru-RU" sz="1400" dirty="0" smtClean="0">
              <a:latin typeface="Times New Roman" pitchFamily="18" charset="0"/>
              <a:cs typeface="Times New Roman" pitchFamily="18" charset="0"/>
            </a:endParaRPr>
          </a:p>
          <a:p>
            <a:endParaRPr lang="ru-RU" sz="1600" dirty="0" smtClean="0">
              <a:latin typeface="Times New Roman" pitchFamily="18" charset="0"/>
              <a:cs typeface="Times New Roman" pitchFamily="18" charset="0"/>
            </a:endParaRPr>
          </a:p>
          <a:p>
            <a:endParaRPr lang="ru-RU" sz="1600" dirty="0" smtClean="0">
              <a:latin typeface="Times New Roman" pitchFamily="18" charset="0"/>
              <a:cs typeface="Times New Roman" pitchFamily="18" charset="0"/>
            </a:endParaRPr>
          </a:p>
          <a:p>
            <a:r>
              <a:rPr lang="ru-RU" sz="2000" b="0" dirty="0" smtClean="0">
                <a:latin typeface="Times New Roman" pitchFamily="18" charset="0"/>
                <a:cs typeface="Times New Roman" pitchFamily="18" charset="0"/>
              </a:rPr>
              <a:t>При отсутствии такого щита пострадавшего укладывают лежа на животе на обычные носилки, подложив под плечи и голову подушечки или валики </a:t>
            </a:r>
          </a:p>
          <a:p>
            <a:r>
              <a:rPr lang="ru-RU" sz="2000" b="0" dirty="0" smtClean="0">
                <a:latin typeface="Times New Roman" pitchFamily="18" charset="0"/>
                <a:cs typeface="Times New Roman" pitchFamily="18" charset="0"/>
              </a:rPr>
              <a:t>Положение больного при переломе позвоночника</a:t>
            </a:r>
          </a:p>
          <a:p>
            <a:endParaRPr lang="ru-RU" sz="1600" dirty="0" smtClean="0">
              <a:latin typeface="Times New Roman" pitchFamily="18" charset="0"/>
              <a:cs typeface="Times New Roman" pitchFamily="18" charset="0"/>
            </a:endParaRPr>
          </a:p>
        </p:txBody>
      </p:sp>
      <p:pic>
        <p:nvPicPr>
          <p:cNvPr id="7" name="Рисунок 6" descr="https://konspekta.net/studopediaru/baza20/2808156453190.files/image009.jpg"/>
          <p:cNvPicPr/>
          <p:nvPr/>
        </p:nvPicPr>
        <p:blipFill>
          <a:blip r:embed="rId2" cstate="print"/>
          <a:srcRect/>
          <a:stretch>
            <a:fillRect/>
          </a:stretch>
        </p:blipFill>
        <p:spPr bwMode="auto">
          <a:xfrm>
            <a:off x="467544" y="3048000"/>
            <a:ext cx="4032448" cy="1605136"/>
          </a:xfrm>
          <a:prstGeom prst="rect">
            <a:avLst/>
          </a:prstGeom>
          <a:noFill/>
          <a:ln w="9525">
            <a:noFill/>
            <a:miter lim="800000"/>
            <a:headEnd/>
            <a:tailEnd/>
          </a:ln>
        </p:spPr>
      </p:pic>
      <p:pic>
        <p:nvPicPr>
          <p:cNvPr id="8" name="Содержимое 7" descr="https://konspekta.net/studopediaru/baza20/2808156453190.files/image010.jpg"/>
          <p:cNvPicPr>
            <a:picLocks noGrp="1"/>
          </p:cNvPicPr>
          <p:nvPr>
            <p:ph sz="quarter" idx="4"/>
          </p:nvPr>
        </p:nvPicPr>
        <p:blipFill>
          <a:blip r:embed="rId3" cstate="print"/>
          <a:srcRect/>
          <a:stretch>
            <a:fillRect/>
          </a:stretch>
        </p:blipFill>
        <p:spPr bwMode="auto">
          <a:xfrm>
            <a:off x="5004048" y="4509120"/>
            <a:ext cx="3744417" cy="936104"/>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Текст 2"/>
          <p:cNvSpPr>
            <a:spLocks noGrp="1"/>
          </p:cNvSpPr>
          <p:nvPr>
            <p:ph type="body" idx="1"/>
          </p:nvPr>
        </p:nvSpPr>
        <p:spPr/>
        <p:txBody>
          <a:bodyPr/>
          <a:lstStyle/>
          <a:p>
            <a:endParaRPr lang="ru-RU"/>
          </a:p>
        </p:txBody>
      </p:sp>
      <p:sp>
        <p:nvSpPr>
          <p:cNvPr id="4" name="Содержимое 3"/>
          <p:cNvSpPr>
            <a:spLocks noGrp="1"/>
          </p:cNvSpPr>
          <p:nvPr>
            <p:ph sz="half" idx="2"/>
          </p:nvPr>
        </p:nvSpPr>
        <p:spPr/>
        <p:txBody>
          <a:bodyPr/>
          <a:lstStyle/>
          <a:p>
            <a:endParaRPr lang="ru-RU"/>
          </a:p>
        </p:txBody>
      </p:sp>
      <p:sp>
        <p:nvSpPr>
          <p:cNvPr id="5" name="Текст 4"/>
          <p:cNvSpPr>
            <a:spLocks noGrp="1"/>
          </p:cNvSpPr>
          <p:nvPr>
            <p:ph type="body" sz="quarter" idx="3"/>
          </p:nvPr>
        </p:nvSpPr>
        <p:spPr/>
        <p:txBody>
          <a:bodyPr/>
          <a:lstStyle/>
          <a:p>
            <a:endParaRPr lang="ru-RU"/>
          </a:p>
        </p:txBody>
      </p:sp>
      <p:sp>
        <p:nvSpPr>
          <p:cNvPr id="6" name="Содержимое 5"/>
          <p:cNvSpPr>
            <a:spLocks noGrp="1"/>
          </p:cNvSpPr>
          <p:nvPr>
            <p:ph sz="quarter" idx="4"/>
          </p:nvPr>
        </p:nvSpPr>
        <p:spPr/>
        <p:txBody>
          <a:bodyPr/>
          <a:lstStyle/>
          <a:p>
            <a:endParaRPr lang="ru-RU"/>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normAutofit fontScale="92500" lnSpcReduction="10000"/>
          </a:bodyPr>
          <a:lstStyle/>
          <a:p>
            <a:r>
              <a:rPr lang="ru-RU" sz="3300" b="1" dirty="0" smtClean="0">
                <a:latin typeface="Times New Roman" pitchFamily="18" charset="0"/>
                <a:cs typeface="Times New Roman" pitchFamily="18" charset="0"/>
              </a:rPr>
              <a:t>Переломом шейного отдела позвоночника </a:t>
            </a:r>
            <a:r>
              <a:rPr lang="ru-RU" sz="3300" dirty="0" smtClean="0">
                <a:latin typeface="Times New Roman" pitchFamily="18" charset="0"/>
                <a:cs typeface="Times New Roman" pitchFamily="18" charset="0"/>
              </a:rPr>
              <a:t>следует пострадавшего следует оставить на спине с валиком под лопатками, закрепить голову и шею, обложив их по бокам мягкими предметами.</a:t>
            </a:r>
          </a:p>
          <a:p>
            <a:r>
              <a:rPr lang="ru-RU" sz="3300" b="1" dirty="0" smtClean="0">
                <a:latin typeface="Times New Roman" pitchFamily="18" charset="0"/>
                <a:cs typeface="Times New Roman" pitchFamily="18" charset="0"/>
              </a:rPr>
              <a:t>Перелом костей таза.</a:t>
            </a:r>
          </a:p>
          <a:p>
            <a:r>
              <a:rPr lang="ru-RU" sz="3300" dirty="0" smtClean="0">
                <a:latin typeface="Times New Roman" pitchFamily="18" charset="0"/>
                <a:cs typeface="Times New Roman" pitchFamily="18" charset="0"/>
              </a:rPr>
              <a:t>Укладывать пострадавшего на мягкие носилки нельзя, можно только на щит (широкую доску, фанеру) или на носилки, положив на них фанеру. Пострадавшего кладут на спину, ноги разводят в стороны («положение лягушки») и под колени подкладывают плотный валик из сложенного одеяла, скатанной одежды: В таком положении конечности фиксируют с помощью распорки и бинтов.</a:t>
            </a:r>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412776"/>
          </a:xfrm>
        </p:spPr>
        <p:txBody>
          <a:bodyPr>
            <a:normAutofit/>
          </a:bodyPr>
          <a:lstStyle/>
          <a:p>
            <a:r>
              <a:rPr lang="ru-RU" sz="2800" b="1" dirty="0" smtClean="0">
                <a:latin typeface="Times New Roman" pitchFamily="18" charset="0"/>
                <a:cs typeface="Times New Roman" pitchFamily="18" charset="0"/>
              </a:rPr>
              <a:t>Положение больного при переломе костей таза</a:t>
            </a:r>
            <a:endParaRPr lang="ru-RU" sz="2800" b="1" dirty="0">
              <a:latin typeface="Times New Roman" pitchFamily="18" charset="0"/>
              <a:cs typeface="Times New Roman" pitchFamily="18" charset="0"/>
            </a:endParaRPr>
          </a:p>
        </p:txBody>
      </p:sp>
      <p:pic>
        <p:nvPicPr>
          <p:cNvPr id="4" name="Содержимое 3" descr="https://konspekta.net/studopediaru/baza20/2808156453190.files/image011.jpg"/>
          <p:cNvPicPr>
            <a:picLocks noGrp="1"/>
          </p:cNvPicPr>
          <p:nvPr>
            <p:ph idx="1"/>
          </p:nvPr>
        </p:nvPicPr>
        <p:blipFill>
          <a:blip r:embed="rId2" cstate="print"/>
          <a:srcRect/>
          <a:stretch>
            <a:fillRect/>
          </a:stretch>
        </p:blipFill>
        <p:spPr bwMode="auto">
          <a:xfrm>
            <a:off x="539552" y="2204864"/>
            <a:ext cx="7920880" cy="288032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normAutofit/>
          </a:bodyPr>
          <a:lstStyle/>
          <a:p>
            <a:r>
              <a:rPr lang="ru-RU" b="1" dirty="0" smtClean="0">
                <a:latin typeface="Times New Roman" pitchFamily="18" charset="0"/>
                <a:cs typeface="Times New Roman" pitchFamily="18" charset="0"/>
              </a:rPr>
              <a:t>При переломе костей предплечья </a:t>
            </a:r>
            <a:r>
              <a:rPr lang="ru-RU" dirty="0" smtClean="0">
                <a:latin typeface="Times New Roman" pitchFamily="18" charset="0"/>
                <a:cs typeface="Times New Roman" pitchFamily="18" charset="0"/>
              </a:rPr>
              <a:t>руку в локтевом суставе сгибают под прямым углом ладонью к туловищу. Шину берут такой длины, чтобы один ее конец охватывали пальцы руки, а второй заходил за локтевой сустав. В таком положении шину закрепляют бинтом, а руку подвешивают на косынке или ремне.</a:t>
            </a:r>
          </a:p>
          <a:p>
            <a:r>
              <a:rPr lang="ru-RU" b="1" dirty="0" smtClean="0">
                <a:latin typeface="Times New Roman" pitchFamily="18" charset="0"/>
                <a:cs typeface="Times New Roman" pitchFamily="18" charset="0"/>
              </a:rPr>
              <a:t>Переломы костей кисти и пальцев.  </a:t>
            </a:r>
            <a:r>
              <a:rPr lang="ru-RU" dirty="0" smtClean="0">
                <a:latin typeface="Times New Roman" pitchFamily="18" charset="0"/>
                <a:cs typeface="Times New Roman" pitchFamily="18" charset="0"/>
              </a:rPr>
              <a:t>Поврежденные полусогнутые пальцы (придают «хватательное» положение кисти) прибинтовывают к ватному валику, подвешивают на косынку или </a:t>
            </a:r>
            <a:r>
              <a:rPr lang="ru-RU" dirty="0" err="1" smtClean="0">
                <a:latin typeface="Times New Roman" pitchFamily="18" charset="0"/>
                <a:cs typeface="Times New Roman" pitchFamily="18" charset="0"/>
              </a:rPr>
              <a:t>шинируют</a:t>
            </a:r>
            <a:r>
              <a:rPr lang="ru-RU" dirty="0" smtClean="0">
                <a:latin typeface="Times New Roman" pitchFamily="18" charset="0"/>
                <a:cs typeface="Times New Roman" pitchFamily="18" charset="0"/>
              </a:rPr>
              <a:t>.</a:t>
            </a:r>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normAutofit/>
          </a:bodyPr>
          <a:lstStyle/>
          <a:p>
            <a:r>
              <a:rPr lang="ru-RU" b="1" dirty="0" smtClean="0">
                <a:latin typeface="Times New Roman" pitchFamily="18" charset="0"/>
                <a:cs typeface="Times New Roman" pitchFamily="18" charset="0"/>
              </a:rPr>
              <a:t>При переломах нижних конечностей </a:t>
            </a:r>
            <a:r>
              <a:rPr lang="ru-RU" dirty="0" smtClean="0">
                <a:latin typeface="Times New Roman" pitchFamily="18" charset="0"/>
                <a:cs typeface="Times New Roman" pitchFamily="18" charset="0"/>
              </a:rPr>
              <a:t>транспортную шину обычно накладывают на выпрямленную ногу. При этом необходимо иметь как минимум две большие шины. </a:t>
            </a:r>
          </a:p>
          <a:p>
            <a:r>
              <a:rPr lang="ru-RU" dirty="0" smtClean="0">
                <a:latin typeface="Times New Roman" pitchFamily="18" charset="0"/>
                <a:cs typeface="Times New Roman" pitchFamily="18" charset="0"/>
              </a:rPr>
              <a:t>Одну из них накладывают по наружной поверхности конечности, при этом один ее конец должен находиться под мышкой, а другой немного выступать за стопу. </a:t>
            </a:r>
          </a:p>
          <a:p>
            <a:r>
              <a:rPr lang="ru-RU" dirty="0" smtClean="0">
                <a:latin typeface="Times New Roman" pitchFamily="18" charset="0"/>
                <a:cs typeface="Times New Roman" pitchFamily="18" charset="0"/>
              </a:rPr>
              <a:t>Вторую шину накладывают по внутренней поверхности ноги так, чтобы один ее конец достигал области промежности, а другой выступал за край стопы. В таком положении шины прибинтовывают к туловищу.</a:t>
            </a:r>
          </a:p>
          <a:p>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908720"/>
          </a:xfrm>
        </p:spPr>
        <p:txBody>
          <a:bodyPr>
            <a:noAutofit/>
          </a:bodyPr>
          <a:lstStyle/>
          <a:p>
            <a:r>
              <a:rPr lang="ru-RU" sz="2800" b="1" dirty="0" smtClean="0">
                <a:latin typeface="Times New Roman" pitchFamily="18" charset="0"/>
                <a:cs typeface="Times New Roman" pitchFamily="18" charset="0"/>
              </a:rPr>
              <a:t/>
            </a:r>
            <a:br>
              <a:rPr lang="ru-RU" sz="2800" b="1" dirty="0" smtClean="0">
                <a:latin typeface="Times New Roman" pitchFamily="18" charset="0"/>
                <a:cs typeface="Times New Roman" pitchFamily="18" charset="0"/>
              </a:rPr>
            </a:br>
            <a:r>
              <a:rPr lang="ru-RU" sz="2800" b="1" dirty="0" smtClean="0">
                <a:latin typeface="Times New Roman" pitchFamily="18" charset="0"/>
                <a:cs typeface="Times New Roman" pitchFamily="18" charset="0"/>
              </a:rPr>
              <a:t>Способы иммобилизации</a:t>
            </a:r>
            <a:br>
              <a:rPr lang="ru-RU" sz="2800" b="1" dirty="0" smtClean="0">
                <a:latin typeface="Times New Roman" pitchFamily="18" charset="0"/>
                <a:cs typeface="Times New Roman" pitchFamily="18" charset="0"/>
              </a:rPr>
            </a:br>
            <a:r>
              <a:rPr lang="ru-RU" sz="2800" b="1" dirty="0" smtClean="0">
                <a:latin typeface="Times New Roman" pitchFamily="18" charset="0"/>
                <a:cs typeface="Times New Roman" pitchFamily="18" charset="0"/>
              </a:rPr>
              <a:t>при переломах нижних конечностей.</a:t>
            </a:r>
            <a:br>
              <a:rPr lang="ru-RU" sz="2800" b="1" dirty="0" smtClean="0">
                <a:latin typeface="Times New Roman" pitchFamily="18" charset="0"/>
                <a:cs typeface="Times New Roman" pitchFamily="18" charset="0"/>
              </a:rPr>
            </a:br>
            <a:endParaRPr lang="ru-RU" sz="2800" b="1" dirty="0">
              <a:latin typeface="Times New Roman" pitchFamily="18" charset="0"/>
              <a:cs typeface="Times New Roman" pitchFamily="18" charset="0"/>
            </a:endParaRPr>
          </a:p>
        </p:txBody>
      </p:sp>
      <p:pic>
        <p:nvPicPr>
          <p:cNvPr id="4" name="Содержимое 3" descr="https://konspekta.net/studopediaru/baza20/2808156453190.files/image012.jpg"/>
          <p:cNvPicPr>
            <a:picLocks noGrp="1"/>
          </p:cNvPicPr>
          <p:nvPr>
            <p:ph idx="1"/>
          </p:nvPr>
        </p:nvPicPr>
        <p:blipFill>
          <a:blip r:embed="rId2" cstate="print"/>
          <a:srcRect/>
          <a:stretch>
            <a:fillRect/>
          </a:stretch>
        </p:blipFill>
        <p:spPr bwMode="auto">
          <a:xfrm>
            <a:off x="827584" y="2132856"/>
            <a:ext cx="7632848" cy="3888432"/>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412776"/>
          </a:xfrm>
        </p:spPr>
        <p:txBody>
          <a:bodyPr>
            <a:normAutofit fontScale="90000"/>
          </a:bodyPr>
          <a:lstStyle/>
          <a:p>
            <a:r>
              <a:rPr lang="ru-RU" dirty="0" smtClean="0">
                <a:latin typeface="Times New Roman" pitchFamily="18" charset="0"/>
                <a:cs typeface="Times New Roman" pitchFamily="18" charset="0"/>
              </a:rPr>
              <a:t>Первая помощь при травмах </a:t>
            </a:r>
            <a:br>
              <a:rPr lang="ru-RU" dirty="0" smtClean="0">
                <a:latin typeface="Times New Roman" pitchFamily="18" charset="0"/>
                <a:cs typeface="Times New Roman" pitchFamily="18" charset="0"/>
              </a:rPr>
            </a:br>
            <a:endParaRPr lang="ru-RU" dirty="0">
              <a:latin typeface="Times New Roman" pitchFamily="18" charset="0"/>
              <a:cs typeface="Times New Roman" pitchFamily="18" charset="0"/>
            </a:endParaRPr>
          </a:p>
        </p:txBody>
      </p:sp>
      <p:pic>
        <p:nvPicPr>
          <p:cNvPr id="4" name="Содержимое 3" descr="Перелом Ожог Прекращение дыхания Остановка сердца Обморожение Отравление ядов...">
            <a:hlinkClick r:id="rId2" tooltip="&quot;Перелом Ожог Прекращение дыхания Остановка сердца Обморожение Отравление ядов...&quot;"/>
          </p:cNvPr>
          <p:cNvPicPr>
            <a:picLocks noGrp="1"/>
          </p:cNvPicPr>
          <p:nvPr>
            <p:ph idx="1"/>
          </p:nvPr>
        </p:nvPicPr>
        <p:blipFill>
          <a:blip r:embed="rId3" cstate="print"/>
          <a:srcRect/>
          <a:stretch>
            <a:fillRect/>
          </a:stretch>
        </p:blipFill>
        <p:spPr bwMode="auto">
          <a:xfrm>
            <a:off x="0" y="1340768"/>
            <a:ext cx="8964488" cy="5328592"/>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764704"/>
          </a:xfrm>
        </p:spPr>
        <p:txBody>
          <a:bodyPr>
            <a:normAutofit/>
          </a:bodyPr>
          <a:lstStyle/>
          <a:p>
            <a:r>
              <a:rPr lang="ru-RU" sz="2400" b="1" dirty="0" smtClean="0">
                <a:latin typeface="Times New Roman" pitchFamily="18" charset="0"/>
                <a:cs typeface="Times New Roman" pitchFamily="18" charset="0"/>
              </a:rPr>
              <a:t>РАНА.</a:t>
            </a:r>
            <a:endParaRPr lang="ru-RU" sz="2400" b="1" dirty="0">
              <a:latin typeface="Times New Roman" pitchFamily="18" charset="0"/>
              <a:cs typeface="Times New Roman" pitchFamily="18" charset="0"/>
            </a:endParaRPr>
          </a:p>
        </p:txBody>
      </p:sp>
      <p:sp>
        <p:nvSpPr>
          <p:cNvPr id="3" name="Содержимое 2"/>
          <p:cNvSpPr>
            <a:spLocks noGrp="1"/>
          </p:cNvSpPr>
          <p:nvPr>
            <p:ph idx="1"/>
          </p:nvPr>
        </p:nvSpPr>
        <p:spPr>
          <a:xfrm>
            <a:off x="0" y="1052736"/>
            <a:ext cx="9144000" cy="5805264"/>
          </a:xfrm>
        </p:spPr>
        <p:txBody>
          <a:bodyPr>
            <a:normAutofit fontScale="25000" lnSpcReduction="20000"/>
          </a:bodyPr>
          <a:lstStyle/>
          <a:p>
            <a:r>
              <a:rPr lang="ru-RU" sz="6400" dirty="0" smtClean="0">
                <a:latin typeface="Times New Roman" pitchFamily="18" charset="0"/>
                <a:cs typeface="Times New Roman" pitchFamily="18" charset="0"/>
              </a:rPr>
              <a:t>Раной называется всякое повреждение целостности кожных покровов или слизистых оболочек тела человека и </a:t>
            </a:r>
            <a:r>
              <a:rPr lang="ru-RU" sz="6400" dirty="0" err="1" smtClean="0">
                <a:latin typeface="Times New Roman" pitchFamily="18" charset="0"/>
                <a:cs typeface="Times New Roman" pitchFamily="18" charset="0"/>
              </a:rPr>
              <a:t>глублежащих</a:t>
            </a:r>
            <a:r>
              <a:rPr lang="ru-RU" sz="6400" dirty="0" smtClean="0">
                <a:latin typeface="Times New Roman" pitchFamily="18" charset="0"/>
                <a:cs typeface="Times New Roman" pitchFamily="18" charset="0"/>
              </a:rPr>
              <a:t> тканей.</a:t>
            </a:r>
          </a:p>
          <a:p>
            <a:r>
              <a:rPr lang="ru-RU" sz="6400" dirty="0" smtClean="0">
                <a:latin typeface="Times New Roman" pitchFamily="18" charset="0"/>
                <a:cs typeface="Times New Roman" pitchFamily="18" charset="0"/>
              </a:rPr>
              <a:t>Человек может получить ранение в любое время и в любой обстановке -дома, в школе, на работе, на улице и т.д. Поэтому каждый человек должен уметь оказывать помощь себе (самопомощь) и другому пострадавшему (взаимопомощь).</a:t>
            </a:r>
          </a:p>
          <a:p>
            <a:r>
              <a:rPr lang="ru-RU" sz="6400" b="1" dirty="0" smtClean="0">
                <a:latin typeface="Times New Roman" pitchFamily="18" charset="0"/>
                <a:cs typeface="Times New Roman" pitchFamily="18" charset="0"/>
              </a:rPr>
              <a:t>В зависимости от того, чем нанесена рана, различают:</a:t>
            </a:r>
          </a:p>
          <a:p>
            <a:r>
              <a:rPr lang="ru-RU" sz="6400" b="1" dirty="0" smtClean="0">
                <a:latin typeface="Times New Roman" pitchFamily="18" charset="0"/>
                <a:cs typeface="Times New Roman" pitchFamily="18" charset="0"/>
              </a:rPr>
              <a:t>колотые раны </a:t>
            </a:r>
            <a:r>
              <a:rPr lang="ru-RU" sz="6400" dirty="0" smtClean="0">
                <a:latin typeface="Times New Roman" pitchFamily="18" charset="0"/>
                <a:cs typeface="Times New Roman" pitchFamily="18" charset="0"/>
              </a:rPr>
              <a:t>- нанесенные гвоздем, иглой, шилом, штыком или другим острым предметом;</a:t>
            </a:r>
          </a:p>
          <a:p>
            <a:r>
              <a:rPr lang="ru-RU" sz="6400" b="1" dirty="0" smtClean="0">
                <a:latin typeface="Times New Roman" pitchFamily="18" charset="0"/>
                <a:cs typeface="Times New Roman" pitchFamily="18" charset="0"/>
              </a:rPr>
              <a:t>резаные</a:t>
            </a:r>
            <a:r>
              <a:rPr lang="ru-RU" sz="6400" dirty="0" smtClean="0">
                <a:latin typeface="Times New Roman" pitchFamily="18" charset="0"/>
                <a:cs typeface="Times New Roman" pitchFamily="18" charset="0"/>
              </a:rPr>
              <a:t> - нанесенные режущим оружием или предметом (ножом, стеклом); </a:t>
            </a:r>
          </a:p>
          <a:p>
            <a:r>
              <a:rPr lang="ru-RU" sz="6400" b="1" dirty="0" smtClean="0">
                <a:latin typeface="Times New Roman" pitchFamily="18" charset="0"/>
                <a:cs typeface="Times New Roman" pitchFamily="18" charset="0"/>
              </a:rPr>
              <a:t>ушибленные раны </a:t>
            </a:r>
            <a:r>
              <a:rPr lang="ru-RU" sz="6400" dirty="0" smtClean="0">
                <a:latin typeface="Times New Roman" pitchFamily="18" charset="0"/>
                <a:cs typeface="Times New Roman" pitchFamily="18" charset="0"/>
              </a:rPr>
              <a:t>- полученные от воздействия какого-то предмета, при ударе, падении;</a:t>
            </a:r>
          </a:p>
          <a:p>
            <a:r>
              <a:rPr lang="ru-RU" sz="6400" b="1" dirty="0" smtClean="0">
                <a:latin typeface="Times New Roman" pitchFamily="18" charset="0"/>
                <a:cs typeface="Times New Roman" pitchFamily="18" charset="0"/>
              </a:rPr>
              <a:t>рваные раны - </a:t>
            </a:r>
            <a:r>
              <a:rPr lang="ru-RU" sz="6400" dirty="0" smtClean="0">
                <a:latin typeface="Times New Roman" pitchFamily="18" charset="0"/>
                <a:cs typeface="Times New Roman" pitchFamily="18" charset="0"/>
              </a:rPr>
              <a:t>нанесенные различными предметами, когда в момент повреждения как бы разрывается или вырывается кусок ткани;</a:t>
            </a:r>
          </a:p>
          <a:p>
            <a:r>
              <a:rPr lang="ru-RU" sz="6400" b="1" dirty="0" smtClean="0">
                <a:latin typeface="Times New Roman" pitchFamily="18" charset="0"/>
                <a:cs typeface="Times New Roman" pitchFamily="18" charset="0"/>
              </a:rPr>
              <a:t>огнестрельные</a:t>
            </a:r>
            <a:r>
              <a:rPr lang="ru-RU" sz="6400" dirty="0" smtClean="0">
                <a:latin typeface="Times New Roman" pitchFamily="18" charset="0"/>
                <a:cs typeface="Times New Roman" pitchFamily="18" charset="0"/>
              </a:rPr>
              <a:t> - нанесенные пулей, осколком снаряда;</a:t>
            </a:r>
          </a:p>
          <a:p>
            <a:r>
              <a:rPr lang="ru-RU" sz="6400" b="1" dirty="0" smtClean="0">
                <a:latin typeface="Times New Roman" pitchFamily="18" charset="0"/>
                <a:cs typeface="Times New Roman" pitchFamily="18" charset="0"/>
              </a:rPr>
              <a:t>укушенные </a:t>
            </a:r>
            <a:r>
              <a:rPr lang="ru-RU" sz="6400" dirty="0" smtClean="0">
                <a:latin typeface="Times New Roman" pitchFamily="18" charset="0"/>
                <a:cs typeface="Times New Roman" pitchFamily="18" charset="0"/>
              </a:rPr>
              <a:t>- полученные в результате укуса животных.</a:t>
            </a:r>
          </a:p>
          <a:p>
            <a:r>
              <a:rPr lang="ru-RU" sz="6400" dirty="0" smtClean="0">
                <a:latin typeface="Times New Roman" pitchFamily="18" charset="0"/>
                <a:cs typeface="Times New Roman" pitchFamily="18" charset="0"/>
              </a:rPr>
              <a:t>Раны могут быть поверхностными, когда повреждаются только верхние слои кожи (ссадины), и более глубокими, когда повреждаются не только все слои кожи, но и </a:t>
            </a:r>
            <a:r>
              <a:rPr lang="ru-RU" sz="6400" dirty="0" err="1" smtClean="0">
                <a:latin typeface="Times New Roman" pitchFamily="18" charset="0"/>
                <a:cs typeface="Times New Roman" pitchFamily="18" charset="0"/>
              </a:rPr>
              <a:t>глублежащие</a:t>
            </a:r>
            <a:r>
              <a:rPr lang="ru-RU" sz="6400" dirty="0" smtClean="0">
                <a:latin typeface="Times New Roman" pitchFamily="18" charset="0"/>
                <a:cs typeface="Times New Roman" pitchFamily="18" charset="0"/>
              </a:rPr>
              <a:t> ткани - подкожная клетчатка, мышцы и даже кости.</a:t>
            </a:r>
          </a:p>
          <a:p>
            <a:r>
              <a:rPr lang="ru-RU" sz="6400" dirty="0" smtClean="0">
                <a:latin typeface="Times New Roman" pitchFamily="18" charset="0"/>
                <a:cs typeface="Times New Roman" pitchFamily="18" charset="0"/>
              </a:rPr>
              <a:t>Особую опасность представляют раны, проникающие в какую-либо полость - грудную, брюшную, полость черепа, так как при этом может оказаться поврежденным какой-либо жизненно важный внутренний орган. Какое бы ранение ни было, оно всегда опасно для человека по двум основным причинам: кровотечение из раны и нагноение раны.</a:t>
            </a:r>
          </a:p>
          <a:p>
            <a:r>
              <a:rPr lang="ru-RU" sz="6400" dirty="0" smtClean="0">
                <a:latin typeface="Times New Roman" pitchFamily="18" charset="0"/>
                <a:cs typeface="Times New Roman" pitchFamily="18" charset="0"/>
              </a:rPr>
              <a:t>Все раны с момента своего возникновения содержат микроорганизмы, т.е. инфицированы. Проникновение микробов в толщу тканей и кровеносные сосуды оказывает отрицательное влияние не только на своевременное заживление раны, но и на организм в целом. Для предупреждения заражения раны следует быстрее закрыть ее стерильной повязкой.</a:t>
            </a:r>
          </a:p>
          <a:p>
            <a:r>
              <a:rPr lang="ru-RU" sz="6400" dirty="0" smtClean="0">
                <a:latin typeface="Times New Roman" pitchFamily="18" charset="0"/>
                <a:cs typeface="Times New Roman" pitchFamily="18" charset="0"/>
              </a:rPr>
              <a:t> </a:t>
            </a:r>
          </a:p>
          <a:p>
            <a:r>
              <a:rPr lang="ru-RU" sz="4900" dirty="0" smtClean="0">
                <a:latin typeface="Times New Roman" pitchFamily="18" charset="0"/>
                <a:cs typeface="Times New Roman" pitchFamily="18" charset="0"/>
              </a:rPr>
              <a:t> </a:t>
            </a:r>
          </a:p>
          <a:p>
            <a:r>
              <a:rPr lang="ru-RU" dirty="0" smtClean="0"/>
              <a:t/>
            </a:r>
            <a:br>
              <a:rPr lang="ru-RU" dirty="0" smtClean="0"/>
            </a:br>
            <a:endParaRPr lang="ru-RU" dirty="0"/>
          </a:p>
        </p:txBody>
      </p:sp>
      <p:sp>
        <p:nvSpPr>
          <p:cNvPr id="4" name="Номер слайда 3"/>
          <p:cNvSpPr>
            <a:spLocks noGrp="1"/>
          </p:cNvSpPr>
          <p:nvPr>
            <p:ph type="sldNum" sz="quarter" idx="12"/>
          </p:nvPr>
        </p:nvSpPr>
        <p:spPr/>
        <p:txBody>
          <a:bodyPr/>
          <a:lstStyle/>
          <a:p>
            <a:fld id="{2EE98895-8276-4779-9059-08F81D58EDEE}" type="slidenum">
              <a:rPr lang="ru-RU" smtClean="0"/>
              <a:pPr/>
              <a:t>20</a:t>
            </a:fld>
            <a:endParaRPr lang="ru-RU"/>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548680"/>
          </a:xfrm>
        </p:spPr>
        <p:txBody>
          <a:bodyPr>
            <a:normAutofit/>
          </a:bodyPr>
          <a:lstStyle/>
          <a:p>
            <a:r>
              <a:rPr lang="ru-RU" sz="2800" dirty="0" smtClean="0">
                <a:latin typeface="Times New Roman" pitchFamily="18" charset="0"/>
                <a:cs typeface="Times New Roman" pitchFamily="18" charset="0"/>
              </a:rPr>
              <a:t>Ожоги</a:t>
            </a:r>
            <a:endParaRPr lang="ru-RU" sz="2800" dirty="0">
              <a:latin typeface="Times New Roman" pitchFamily="18" charset="0"/>
              <a:cs typeface="Times New Roman" pitchFamily="18" charset="0"/>
            </a:endParaRPr>
          </a:p>
        </p:txBody>
      </p:sp>
      <p:sp>
        <p:nvSpPr>
          <p:cNvPr id="3" name="Содержимое 2"/>
          <p:cNvSpPr>
            <a:spLocks noGrp="1"/>
          </p:cNvSpPr>
          <p:nvPr>
            <p:ph idx="1"/>
          </p:nvPr>
        </p:nvSpPr>
        <p:spPr>
          <a:xfrm>
            <a:off x="0" y="476672"/>
            <a:ext cx="9144000" cy="6381328"/>
          </a:xfrm>
        </p:spPr>
        <p:txBody>
          <a:bodyPr>
            <a:normAutofit fontScale="25000" lnSpcReduction="20000"/>
          </a:bodyPr>
          <a:lstStyle/>
          <a:p>
            <a:pPr>
              <a:lnSpc>
                <a:spcPct val="170000"/>
              </a:lnSpc>
            </a:pPr>
            <a:r>
              <a:rPr lang="ru-RU" sz="6000" b="1" dirty="0" smtClean="0">
                <a:latin typeface="Times New Roman" pitchFamily="18" charset="0"/>
                <a:cs typeface="Times New Roman" pitchFamily="18" charset="0"/>
              </a:rPr>
              <a:t>Ожоги бывают химические и термические</a:t>
            </a:r>
            <a:r>
              <a:rPr lang="ru-RU" sz="6000" dirty="0" smtClean="0">
                <a:latin typeface="Times New Roman" pitchFamily="18" charset="0"/>
                <a:cs typeface="Times New Roman" pitchFamily="18" charset="0"/>
              </a:rPr>
              <a:t>. Первая медицинская помощь при ожогах глаз заключается в наложении на них стерильной повязки и создании для пораженного покоя. </a:t>
            </a:r>
          </a:p>
          <a:p>
            <a:pPr>
              <a:lnSpc>
                <a:spcPct val="170000"/>
              </a:lnSpc>
            </a:pPr>
            <a:r>
              <a:rPr lang="ru-RU" sz="6000" dirty="0" smtClean="0">
                <a:latin typeface="Times New Roman" pitchFamily="18" charset="0"/>
                <a:cs typeface="Times New Roman" pitchFamily="18" charset="0"/>
              </a:rPr>
              <a:t>При оказании первой медицинской помощи пораженным напалмом и другими зажигательными веществами необходимо в первую очередь прекратить их горение, для чего накладывают смоченную в воде повязку или горящие участки погружают в воду. Чем раньше оказана первая медицинская помощь обожженным, тем реже у них отмечаются осложнения. </a:t>
            </a:r>
          </a:p>
          <a:p>
            <a:pPr>
              <a:lnSpc>
                <a:spcPct val="170000"/>
              </a:lnSpc>
            </a:pPr>
            <a:r>
              <a:rPr lang="ru-RU" sz="6000" dirty="0" smtClean="0">
                <a:latin typeface="Times New Roman" pitchFamily="18" charset="0"/>
                <a:cs typeface="Times New Roman" pitchFamily="18" charset="0"/>
              </a:rPr>
              <a:t>При оказании помощи прежде всего надо погасить горящую одежду, для чего на пораженного набрасывают пальто, одеяло. Обожженную часть тела освобождают от одежды, обрезая ее вокруг, оставляя на месте прилипшую к ожогу. </a:t>
            </a:r>
          </a:p>
          <a:p>
            <a:pPr>
              <a:lnSpc>
                <a:spcPct val="170000"/>
              </a:lnSpc>
            </a:pPr>
            <a:r>
              <a:rPr lang="ru-RU" sz="6000" dirty="0" smtClean="0">
                <a:latin typeface="Times New Roman" pitchFamily="18" charset="0"/>
                <a:cs typeface="Times New Roman" pitchFamily="18" charset="0"/>
              </a:rPr>
              <a:t>Нельзя вскрывать пузыри, касаться ожоговой поверхности руками Ни в коем случае нельзя смазывать ожоги жирными веществами (жир, вазелин, растительное масло и др.) Они облегчают проникновение инфекции на место повреждения. На ожоговую поверхность накладывают стерильную повязку.</a:t>
            </a:r>
          </a:p>
          <a:p>
            <a:pPr>
              <a:lnSpc>
                <a:spcPct val="170000"/>
              </a:lnSpc>
            </a:pPr>
            <a:r>
              <a:rPr lang="ru-RU" sz="6000" dirty="0" smtClean="0">
                <a:latin typeface="Times New Roman" pitchFamily="18" charset="0"/>
                <a:cs typeface="Times New Roman" pitchFamily="18" charset="0"/>
              </a:rPr>
              <a:t> Могут быть использованы специальные контурные </a:t>
            </a:r>
            <a:r>
              <a:rPr lang="ru-RU" sz="6000" dirty="0" err="1" smtClean="0">
                <a:latin typeface="Times New Roman" pitchFamily="18" charset="0"/>
                <a:cs typeface="Times New Roman" pitchFamily="18" charset="0"/>
              </a:rPr>
              <a:t>противоожоговые</a:t>
            </a:r>
            <a:r>
              <a:rPr lang="ru-RU" sz="6000" dirty="0" smtClean="0">
                <a:latin typeface="Times New Roman" pitchFamily="18" charset="0"/>
                <a:cs typeface="Times New Roman" pitchFamily="18" charset="0"/>
              </a:rPr>
              <a:t> повязки, которые заранее заготавливают для лица, груди, спины, живота, бедра в соответствии с контурами границ этих областей тела, стерилизуют и пропитывают особым составом. Обожженным дается теплое подсоленное питье сразу же при оказании первой помощи. Оказавший первую помощь должен организовать скорейшую доставку пораженного в лечебное учреждение. Следует помнить, что охлаждение резко ухудшает состояние больного.</a:t>
            </a:r>
          </a:p>
          <a:p>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normAutofit fontScale="55000" lnSpcReduction="20000"/>
          </a:bodyPr>
          <a:lstStyle/>
          <a:p>
            <a:endParaRPr lang="ru-RU" b="1" dirty="0" smtClean="0">
              <a:latin typeface="Times New Roman" pitchFamily="18" charset="0"/>
              <a:cs typeface="Times New Roman" pitchFamily="18" charset="0"/>
            </a:endParaRPr>
          </a:p>
          <a:p>
            <a:pPr algn="ctr">
              <a:buNone/>
            </a:pPr>
            <a:r>
              <a:rPr lang="ru-RU" sz="3600" b="1" dirty="0" smtClean="0">
                <a:latin typeface="Times New Roman" pitchFamily="18" charset="0"/>
                <a:cs typeface="Times New Roman" pitchFamily="18" charset="0"/>
              </a:rPr>
              <a:t>Вывих</a:t>
            </a:r>
          </a:p>
          <a:p>
            <a:r>
              <a:rPr lang="ru-RU" b="1" dirty="0" smtClean="0">
                <a:latin typeface="Times New Roman" pitchFamily="18" charset="0"/>
                <a:cs typeface="Times New Roman" pitchFamily="18" charset="0"/>
              </a:rPr>
              <a:t>Вывихом- называется полное смещение суставных поверхности костей за пределы физиологической нормы. </a:t>
            </a:r>
          </a:p>
          <a:p>
            <a:r>
              <a:rPr lang="ru-RU" sz="3500" dirty="0" smtClean="0">
                <a:latin typeface="Times New Roman" pitchFamily="18" charset="0"/>
                <a:cs typeface="Times New Roman" pitchFamily="18" charset="0"/>
              </a:rPr>
              <a:t>Неполное смещение называется подвывихом. Суставная сумка при этом растягивается и может даже разорваться. </a:t>
            </a:r>
          </a:p>
          <a:p>
            <a:r>
              <a:rPr lang="ru-RU" sz="3500" b="1" dirty="0" smtClean="0">
                <a:latin typeface="Times New Roman" pitchFamily="18" charset="0"/>
                <a:cs typeface="Times New Roman" pitchFamily="18" charset="0"/>
              </a:rPr>
              <a:t>Различают травматические, привычные, патологические и врожденные. </a:t>
            </a:r>
          </a:p>
          <a:p>
            <a:r>
              <a:rPr lang="ru-RU" sz="3500" dirty="0" smtClean="0">
                <a:latin typeface="Times New Roman" pitchFamily="18" charset="0"/>
                <a:cs typeface="Times New Roman" pitchFamily="18" charset="0"/>
              </a:rPr>
              <a:t>Травматический вывих- возникает при значительной по силе механической травме сустава. Больной отмечает, что в момент получения травмы он испытал сильную боль в области того или иного сустава, которая усиливается при любой попытке произвести движение в этом суставе. </a:t>
            </a:r>
          </a:p>
          <a:p>
            <a:r>
              <a:rPr lang="ru-RU" sz="3500" dirty="0" smtClean="0">
                <a:latin typeface="Times New Roman" pitchFamily="18" charset="0"/>
                <a:cs typeface="Times New Roman" pitchFamily="18" charset="0"/>
              </a:rPr>
              <a:t>В области повреждённого сустава видны деформация, изменение направления оси, образующей сустав. При пальпации определяется смещения суставной головки. </a:t>
            </a:r>
          </a:p>
          <a:p>
            <a:r>
              <a:rPr lang="ru-RU" sz="3500" dirty="0" smtClean="0">
                <a:latin typeface="Times New Roman" pitchFamily="18" charset="0"/>
                <a:cs typeface="Times New Roman" pitchFamily="18" charset="0"/>
              </a:rPr>
              <a:t>Первая помощь при вывихах заключается в проведении мероприятий, направленных на уменьшение болей – холод на область поврежденного сустав, дача обезболивающих, и фиксирование конечности. </a:t>
            </a:r>
          </a:p>
          <a:p>
            <a:r>
              <a:rPr lang="ru-RU" sz="3500" dirty="0" smtClean="0">
                <a:latin typeface="Times New Roman" pitchFamily="18" charset="0"/>
                <a:cs typeface="Times New Roman" pitchFamily="18" charset="0"/>
              </a:rPr>
              <a:t>Верхнюю конечность подвешивают на косынке или перевязки из бинта, нижнюю – </a:t>
            </a:r>
            <a:r>
              <a:rPr lang="ru-RU" sz="3500" dirty="0" err="1" smtClean="0">
                <a:latin typeface="Times New Roman" pitchFamily="18" charset="0"/>
                <a:cs typeface="Times New Roman" pitchFamily="18" charset="0"/>
              </a:rPr>
              <a:t>иммобилизируют</a:t>
            </a:r>
            <a:r>
              <a:rPr lang="ru-RU" sz="3500" dirty="0" smtClean="0">
                <a:latin typeface="Times New Roman" pitchFamily="18" charset="0"/>
                <a:cs typeface="Times New Roman" pitchFamily="18" charset="0"/>
              </a:rPr>
              <a:t> с помощью шин или подручных средств. Свежие вывихи вправляют значительно легче застарелых.</a:t>
            </a:r>
          </a:p>
          <a:p>
            <a:r>
              <a:rPr lang="ru-RU" sz="3500" dirty="0" smtClean="0">
                <a:latin typeface="Times New Roman" pitchFamily="18" charset="0"/>
                <a:cs typeface="Times New Roman" pitchFamily="18" charset="0"/>
              </a:rPr>
              <a:t> Уже через 3 – 4 часа после травмы в области поврежденного сустава развивается отек тканей, скапливается кровь, что затрудняет вправление . </a:t>
            </a:r>
          </a:p>
          <a:p>
            <a:r>
              <a:rPr lang="ru-RU" sz="3500" dirty="0" smtClean="0">
                <a:latin typeface="Times New Roman" pitchFamily="18" charset="0"/>
                <a:cs typeface="Times New Roman" pitchFamily="18" charset="0"/>
              </a:rPr>
              <a:t>Вправление – врачебная процедура, поэтому пострадавшего необходимо скорее доставить к врачу.</a:t>
            </a:r>
          </a:p>
          <a:p>
            <a:endParaRPr lang="ru-RU"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normAutofit fontScale="62500" lnSpcReduction="20000"/>
          </a:bodyPr>
          <a:lstStyle/>
          <a:p>
            <a:r>
              <a:rPr lang="ru-RU" sz="3300" b="1" dirty="0" smtClean="0">
                <a:latin typeface="Times New Roman" pitchFamily="18" charset="0"/>
                <a:cs typeface="Times New Roman" pitchFamily="18" charset="0"/>
              </a:rPr>
              <a:t>Обморожения </a:t>
            </a:r>
            <a:r>
              <a:rPr lang="ru-RU" sz="3300" dirty="0" smtClean="0">
                <a:latin typeface="Times New Roman" pitchFamily="18" charset="0"/>
                <a:cs typeface="Times New Roman" pitchFamily="18" charset="0"/>
              </a:rPr>
              <a:t>- характеризуются повреждением тканей организма в результате воздействия на них низких температур. Они могут возникать даже при температуре выше 0 градусов Цельсия, особенно при периодически наступающих оттепелях.</a:t>
            </a:r>
          </a:p>
          <a:p>
            <a:r>
              <a:rPr lang="ru-RU" sz="3300" dirty="0" smtClean="0">
                <a:latin typeface="Times New Roman" pitchFamily="18" charset="0"/>
                <a:cs typeface="Times New Roman" pitchFamily="18" charset="0"/>
              </a:rPr>
              <a:t> Обморожению способствуют мокрая и тесная обувь, длительное нахождение в неподвижном положении на холодном воздухе, в снегу, под холодным дождем. </a:t>
            </a:r>
          </a:p>
          <a:p>
            <a:r>
              <a:rPr lang="ru-RU" sz="3300" dirty="0" smtClean="0">
                <a:latin typeface="Times New Roman" pitchFamily="18" charset="0"/>
                <a:cs typeface="Times New Roman" pitchFamily="18" charset="0"/>
              </a:rPr>
              <a:t>Чаще подвергаются обморожению конечности, особенно нижние. Сначала при действии холода наблюдается покалывание, жжение, затем наступает побледнение кожи или она приобретает синюшную окраску и потерю чувствительности. Конечность неспособна к активным движениям. </a:t>
            </a:r>
          </a:p>
          <a:p>
            <a:r>
              <a:rPr lang="ru-RU" sz="3300" dirty="0" smtClean="0">
                <a:latin typeface="Times New Roman" pitchFamily="18" charset="0"/>
                <a:cs typeface="Times New Roman" pitchFamily="18" charset="0"/>
              </a:rPr>
              <a:t>Истинную глубину и площадь повреждения можно определить только после прекращения действия холода, иногда через несколько дней (на участке обморожения развивается отек, воспаление или некроз – омертвение тканей).</a:t>
            </a:r>
          </a:p>
          <a:p>
            <a:r>
              <a:rPr lang="ru-RU" sz="3300" dirty="0" smtClean="0">
                <a:latin typeface="Times New Roman" pitchFamily="18" charset="0"/>
                <a:cs typeface="Times New Roman" pitchFamily="18" charset="0"/>
              </a:rPr>
              <a:t>В зависимости от глубины поражений тканей различают четыре степени обморожений: легкую (I), средней тяжести (II), тяжелую(III), и крайне тяжелую(IV). </a:t>
            </a:r>
          </a:p>
          <a:p>
            <a:r>
              <a:rPr lang="ru-RU" sz="3300" dirty="0" smtClean="0">
                <a:latin typeface="Times New Roman" pitchFamily="18" charset="0"/>
                <a:cs typeface="Times New Roman" pitchFamily="18" charset="0"/>
              </a:rPr>
              <a:t>При низких температурах, особенно в ветреную погоду, надо закрывать открытые участки кожи. Находясь на сильном морозе, периодически следует проверять чувствительность открытых участков лица. </a:t>
            </a:r>
          </a:p>
          <a:p>
            <a:r>
              <a:rPr lang="ru-RU" sz="3300" dirty="0" smtClean="0">
                <a:latin typeface="Times New Roman" pitchFamily="18" charset="0"/>
                <a:cs typeface="Times New Roman" pitchFamily="18" charset="0"/>
              </a:rPr>
              <a:t>Применение различных мазей для профилактики обморожений необоснованно. </a:t>
            </a:r>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764704"/>
          </a:xfrm>
        </p:spPr>
        <p:txBody>
          <a:bodyPr>
            <a:normAutofit/>
          </a:bodyPr>
          <a:lstStyle/>
          <a:p>
            <a:r>
              <a:rPr lang="ru-RU" sz="2800" dirty="0" smtClean="0">
                <a:latin typeface="Times New Roman" pitchFamily="18" charset="0"/>
                <a:cs typeface="Times New Roman" pitchFamily="18" charset="0"/>
              </a:rPr>
              <a:t>продолжение</a:t>
            </a:r>
            <a:endParaRPr lang="ru-RU" sz="2800" dirty="0">
              <a:latin typeface="Times New Roman" pitchFamily="18" charset="0"/>
              <a:cs typeface="Times New Roman" pitchFamily="18" charset="0"/>
            </a:endParaRPr>
          </a:p>
        </p:txBody>
      </p:sp>
      <p:sp>
        <p:nvSpPr>
          <p:cNvPr id="3" name="Содержимое 2"/>
          <p:cNvSpPr>
            <a:spLocks noGrp="1"/>
          </p:cNvSpPr>
          <p:nvPr>
            <p:ph idx="1"/>
          </p:nvPr>
        </p:nvSpPr>
        <p:spPr>
          <a:xfrm>
            <a:off x="0" y="692696"/>
            <a:ext cx="9144000" cy="6165304"/>
          </a:xfrm>
        </p:spPr>
        <p:txBody>
          <a:bodyPr>
            <a:normAutofit fontScale="77500" lnSpcReduction="20000"/>
          </a:bodyPr>
          <a:lstStyle/>
          <a:p>
            <a:endParaRPr lang="ru-RU"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При оказании первой медицинской помощи пострадавшего переводят в тёплое помещение, кладут в ванну с тёплой водой, а если такой возможности нет, то защищают его от холода на месте, дают ему горячий чай, кофе. Мокрую одежду и обувь по возможности заменяют сухой. </a:t>
            </a:r>
          </a:p>
          <a:p>
            <a:r>
              <a:rPr lang="ru-RU" dirty="0" smtClean="0">
                <a:latin typeface="Times New Roman" pitchFamily="18" charset="0"/>
                <a:cs typeface="Times New Roman" pitchFamily="18" charset="0"/>
              </a:rPr>
              <a:t>Если ещё не наступило изменение в тканях ( пузыри на коже, участки омертвения), то обмороженные участки протирают спиртом, одеколоном и нежно растирают ватным тампоном или вымытыми сухими руками до покраснения кожи. </a:t>
            </a:r>
          </a:p>
          <a:p>
            <a:r>
              <a:rPr lang="ru-RU" dirty="0" smtClean="0">
                <a:latin typeface="Times New Roman" pitchFamily="18" charset="0"/>
                <a:cs typeface="Times New Roman" pitchFamily="18" charset="0"/>
              </a:rPr>
              <a:t>В тех случаях , когда у пострадавшего имеется указанные выше изменения в тканях, повреждённые участки протирают спиртом и накладывают на них стерильные повязки. </a:t>
            </a:r>
          </a:p>
          <a:p>
            <a:r>
              <a:rPr lang="ru-RU" dirty="0" smtClean="0">
                <a:latin typeface="Times New Roman" pitchFamily="18" charset="0"/>
                <a:cs typeface="Times New Roman" pitchFamily="18" charset="0"/>
              </a:rPr>
              <a:t>Не рекомендуется при отморожениях любой степени растирать повреждённые участки кожи снегом. Это может привести к ухудшению состояния пострадавшего.</a:t>
            </a:r>
          </a:p>
          <a:p>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836712"/>
          </a:xfrm>
        </p:spPr>
        <p:txBody>
          <a:bodyPr>
            <a:normAutofit/>
          </a:bodyPr>
          <a:lstStyle/>
          <a:p>
            <a:r>
              <a:rPr lang="ru-RU" sz="2400" b="1" dirty="0" smtClean="0">
                <a:latin typeface="Times New Roman" pitchFamily="18" charset="0"/>
                <a:cs typeface="Times New Roman" pitchFamily="18" charset="0"/>
              </a:rPr>
              <a:t>Кровотечения</a:t>
            </a:r>
            <a:endParaRPr lang="ru-RU" sz="2400" b="1" dirty="0">
              <a:latin typeface="Times New Roman" pitchFamily="18" charset="0"/>
              <a:cs typeface="Times New Roman" pitchFamily="18" charset="0"/>
            </a:endParaRPr>
          </a:p>
        </p:txBody>
      </p:sp>
      <p:sp>
        <p:nvSpPr>
          <p:cNvPr id="3" name="Содержимое 2"/>
          <p:cNvSpPr>
            <a:spLocks noGrp="1"/>
          </p:cNvSpPr>
          <p:nvPr>
            <p:ph idx="1"/>
          </p:nvPr>
        </p:nvSpPr>
        <p:spPr>
          <a:xfrm>
            <a:off x="0" y="908720"/>
            <a:ext cx="9144000" cy="5949280"/>
          </a:xfrm>
        </p:spPr>
        <p:txBody>
          <a:bodyPr>
            <a:noAutofit/>
          </a:bodyPr>
          <a:lstStyle/>
          <a:p>
            <a:r>
              <a:rPr lang="ru-RU" sz="1600" b="1" dirty="0" smtClean="0">
                <a:latin typeface="Times New Roman" pitchFamily="18" charset="0"/>
                <a:cs typeface="Times New Roman" pitchFamily="18" charset="0"/>
              </a:rPr>
              <a:t>Различают артериальное, венозное, капиллярное и смешанное кровотечения. Они бывают наружные и внутренние.</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b="1" dirty="0" smtClean="0">
                <a:latin typeface="Times New Roman" pitchFamily="18" charset="0"/>
                <a:cs typeface="Times New Roman" pitchFamily="18" charset="0"/>
              </a:rPr>
              <a:t>АРТЕРИАЛЬНОЕ КРОВОТЕЧЕНИЕ </a:t>
            </a:r>
            <a:r>
              <a:rPr lang="ru-RU" sz="1600" dirty="0" smtClean="0">
                <a:latin typeface="Times New Roman" pitchFamily="18" charset="0"/>
                <a:cs typeface="Times New Roman" pitchFamily="18" charset="0"/>
              </a:rPr>
              <a:t>распознают по алому цвету крови и ее пульсирующей фонтанообразной струе. Такое кровотечение наиболее опасно. Чтобы остановить его, надо приподнять поврежденную часть тела, затем прижать артерию пальцем или максимально согнуть конечность. После этих временных мер следует наложить давящую повязку или при необходимости жгут.</a:t>
            </a:r>
            <a:br>
              <a:rPr lang="ru-RU" sz="1600" dirty="0" smtClean="0">
                <a:latin typeface="Times New Roman" pitchFamily="18" charset="0"/>
                <a:cs typeface="Times New Roman" pitchFamily="18" charset="0"/>
              </a:rPr>
            </a:br>
            <a:endParaRPr lang="ru-RU" sz="1600" dirty="0" smtClean="0">
              <a:latin typeface="Times New Roman" pitchFamily="18" charset="0"/>
              <a:cs typeface="Times New Roman" pitchFamily="18" charset="0"/>
            </a:endParaRPr>
          </a:p>
          <a:p>
            <a:r>
              <a:rPr lang="ru-RU" sz="1600" b="1" dirty="0" smtClean="0">
                <a:latin typeface="Times New Roman" pitchFamily="18" charset="0"/>
                <a:cs typeface="Times New Roman" pitchFamily="18" charset="0"/>
              </a:rPr>
              <a:t>ВЕНОЗНОЕ КРОВОТЕЧЕНИЕ </a:t>
            </a:r>
            <a:r>
              <a:rPr lang="ru-RU" sz="1600" dirty="0" smtClean="0">
                <a:latin typeface="Times New Roman" pitchFamily="18" charset="0"/>
                <a:cs typeface="Times New Roman" pitchFamily="18" charset="0"/>
              </a:rPr>
              <a:t>можно определить по непрерывной струе крови темно-красного цвета. Его останавливают, наложив на рану стерильные салфетки, а затем давящую повязку.</a:t>
            </a:r>
            <a:br>
              <a:rPr lang="ru-RU" sz="1600" dirty="0" smtClean="0">
                <a:latin typeface="Times New Roman" pitchFamily="18" charset="0"/>
                <a:cs typeface="Times New Roman" pitchFamily="18" charset="0"/>
              </a:rPr>
            </a:br>
            <a:endParaRPr lang="ru-RU" sz="1600" dirty="0" smtClean="0">
              <a:latin typeface="Times New Roman" pitchFamily="18" charset="0"/>
              <a:cs typeface="Times New Roman" pitchFamily="18" charset="0"/>
            </a:endParaRPr>
          </a:p>
          <a:p>
            <a:r>
              <a:rPr lang="ru-RU" sz="1600" b="1" dirty="0" smtClean="0">
                <a:latin typeface="Times New Roman" pitchFamily="18" charset="0"/>
                <a:cs typeface="Times New Roman" pitchFamily="18" charset="0"/>
              </a:rPr>
              <a:t>КАПИЛЛЯРНОЕ КРОВОТЕЧЕНИЕ  </a:t>
            </a:r>
            <a:r>
              <a:rPr lang="ru-RU" sz="1600" dirty="0" smtClean="0">
                <a:latin typeface="Times New Roman" pitchFamily="18" charset="0"/>
                <a:cs typeface="Times New Roman" pitchFamily="18" charset="0"/>
              </a:rPr>
              <a:t>характеризуется выделением крови по всей поверхности поврежденной ткани. Наблюдается такое кровотечение при неглубоких порезах кожи, ссадинах. Если оно не прекращается самостоятельно, можно прибегнуть к таким способам его остановки: приподнять конечность, наложить бинтовую или пластырную повязку, нанести слой медицинского клея БФ - 6, обработать место повреждения перекисью водорода, приложить пузырь с холодной водой или льдом.</a:t>
            </a:r>
          </a:p>
          <a:p>
            <a:endParaRPr lang="ru-RU" sz="1600" dirty="0" smtClean="0">
              <a:latin typeface="Times New Roman" pitchFamily="18" charset="0"/>
              <a:cs typeface="Times New Roman" pitchFamily="18" charset="0"/>
            </a:endParaRPr>
          </a:p>
          <a:p>
            <a:endParaRPr lang="ru-RU" sz="16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836712"/>
          </a:xfrm>
        </p:spPr>
        <p:txBody>
          <a:bodyPr>
            <a:normAutofit/>
          </a:bodyPr>
          <a:lstStyle/>
          <a:p>
            <a:r>
              <a:rPr lang="ru-RU" sz="2400" b="1" dirty="0" smtClean="0">
                <a:latin typeface="Times New Roman" pitchFamily="18" charset="0"/>
                <a:cs typeface="Times New Roman" pitchFamily="18" charset="0"/>
              </a:rPr>
              <a:t>Кровотечения</a:t>
            </a:r>
            <a:endParaRPr lang="ru-RU" sz="2400" b="1" dirty="0">
              <a:latin typeface="Times New Roman" pitchFamily="18" charset="0"/>
              <a:cs typeface="Times New Roman" pitchFamily="18" charset="0"/>
            </a:endParaRPr>
          </a:p>
        </p:txBody>
      </p:sp>
      <p:sp>
        <p:nvSpPr>
          <p:cNvPr id="3" name="Содержимое 2"/>
          <p:cNvSpPr>
            <a:spLocks noGrp="1"/>
          </p:cNvSpPr>
          <p:nvPr>
            <p:ph idx="1"/>
          </p:nvPr>
        </p:nvSpPr>
        <p:spPr>
          <a:xfrm>
            <a:off x="0" y="908720"/>
            <a:ext cx="9144000" cy="5949280"/>
          </a:xfrm>
        </p:spPr>
        <p:txBody>
          <a:bodyPr>
            <a:noAutofit/>
          </a:bodyPr>
          <a:lstStyle/>
          <a:p>
            <a:r>
              <a:rPr lang="ru-RU" sz="1600" dirty="0" smtClean="0">
                <a:latin typeface="Times New Roman" pitchFamily="18" charset="0"/>
                <a:cs typeface="Times New Roman" pitchFamily="18" charset="0"/>
              </a:rPr>
              <a:t>НОСОВОЕ КРОВОТЕЧЕНИЕ останавливают следующим образом. Пострадавший должен сесть, немного наклонив вперед голову и расстегнув воротник. На область носа и переносицы кладут салфетку или носовой платок, смоченный холодной водой. Обе половинки носа надо прижать к носовой перегородке и подышать ртом 10-15 минут, не двигаясь, не разговаривая, не кашляя и не сморкаясь. Помощь будет еще более эффективной, если положить смоченное холодной водой полотенце также на затылок и область сердца. Кровь, попадающую в рот, надо сплевывать, не меняя положения головы.</a:t>
            </a:r>
            <a:br>
              <a:rPr lang="ru-RU" sz="1600" dirty="0" smtClean="0">
                <a:latin typeface="Times New Roman" pitchFamily="18" charset="0"/>
                <a:cs typeface="Times New Roman" pitchFamily="18" charset="0"/>
              </a:rPr>
            </a:br>
            <a:endParaRPr lang="ru-RU" sz="1600" dirty="0" smtClean="0">
              <a:latin typeface="Times New Roman" pitchFamily="18" charset="0"/>
              <a:cs typeface="Times New Roman" pitchFamily="18" charset="0"/>
            </a:endParaRPr>
          </a:p>
          <a:p>
            <a:r>
              <a:rPr lang="ru-RU" sz="1600" dirty="0" smtClean="0">
                <a:latin typeface="Times New Roman" pitchFamily="18" charset="0"/>
                <a:cs typeface="Times New Roman" pitchFamily="18" charset="0"/>
              </a:rPr>
              <a:t>ВНУТРЕННЕЕ КРОВОТЕЧЕНИЕ наблюдается при проникающих ранениях, закрытых повреждениях (разрывы внутренних органов без повреждения кожных покровов в результате сильного удара, падения с высоты, </a:t>
            </a:r>
            <a:r>
              <a:rPr lang="ru-RU" sz="1600" dirty="0" err="1" smtClean="0">
                <a:latin typeface="Times New Roman" pitchFamily="18" charset="0"/>
                <a:cs typeface="Times New Roman" pitchFamily="18" charset="0"/>
              </a:rPr>
              <a:t>сдавления</a:t>
            </a:r>
            <a:r>
              <a:rPr lang="ru-RU" sz="1600" dirty="0" smtClean="0">
                <a:latin typeface="Times New Roman" pitchFamily="18" charset="0"/>
                <a:cs typeface="Times New Roman" pitchFamily="18" charset="0"/>
              </a:rPr>
              <a:t>), некоторых заболеваниях внутренних органов.</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При подозрении на кровотечение в грудную полость (это проявляется нарастающей одышкой, бледностью кожи, отхаркиванием пенистой крови) следует усадить пострадавшего, не давать ему ни пить, ни есть. Если имеется проникающее ранение грудной клетки, то надо наложить герметизирующую повязку. В том случае, когда заподозрено кровотечение в брюшную полость, необходимо уложить пострадавшего на спину, положить на живот пузырь со льдом, не поить и не кормить.</a:t>
            </a:r>
          </a:p>
          <a:p>
            <a:endParaRPr lang="ru-RU" sz="16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92696"/>
          </a:xfrm>
        </p:spPr>
        <p:txBody>
          <a:bodyPr>
            <a:normAutofit/>
          </a:bodyPr>
          <a:lstStyle/>
          <a:p>
            <a:r>
              <a:rPr lang="ru-RU" sz="2800" dirty="0" smtClean="0">
                <a:latin typeface="Times New Roman" pitchFamily="18" charset="0"/>
                <a:cs typeface="Times New Roman" pitchFamily="18" charset="0"/>
              </a:rPr>
              <a:t>Остановка наружного кровотечения</a:t>
            </a:r>
            <a:endParaRPr lang="ru-RU" sz="2800" b="1" dirty="0">
              <a:latin typeface="Times New Roman" pitchFamily="18" charset="0"/>
              <a:cs typeface="Times New Roman" pitchFamily="18" charset="0"/>
            </a:endParaRPr>
          </a:p>
        </p:txBody>
      </p:sp>
      <p:sp>
        <p:nvSpPr>
          <p:cNvPr id="3" name="Содержимое 2"/>
          <p:cNvSpPr>
            <a:spLocks noGrp="1"/>
          </p:cNvSpPr>
          <p:nvPr>
            <p:ph idx="1"/>
          </p:nvPr>
        </p:nvSpPr>
        <p:spPr>
          <a:xfrm>
            <a:off x="0" y="836712"/>
            <a:ext cx="9144000" cy="6021288"/>
          </a:xfrm>
        </p:spPr>
        <p:txBody>
          <a:bodyPr>
            <a:noAutofit/>
          </a:bodyPr>
          <a:lstStyle/>
          <a:p>
            <a:pPr>
              <a:lnSpc>
                <a:spcPct val="170000"/>
              </a:lnSpc>
            </a:pPr>
            <a:r>
              <a:rPr lang="ru-RU" sz="1400" b="1" dirty="0" smtClean="0">
                <a:latin typeface="Times New Roman" pitchFamily="18" charset="0"/>
                <a:cs typeface="Times New Roman" pitchFamily="18" charset="0"/>
              </a:rPr>
              <a:t>Существует несколько способов остановки наружного кровотечения.</a:t>
            </a: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dirty="0" smtClean="0">
                <a:latin typeface="Times New Roman" pitchFamily="18" charset="0"/>
                <a:cs typeface="Times New Roman" pitchFamily="18" charset="0"/>
              </a:rPr>
              <a:t>Приподнимание конечности. Руку или ногу приподнимают так, чтобы рана на конечности оказалась выше уровня сердца. Это способствует прекращению кровотечения или уменьшению его интенсивности за счет гидростатического снижения давления в поврежденном сосуде. Такой способ применяется в сочетании с другими методами наложением давящей повязки, жгута. </a:t>
            </a:r>
          </a:p>
          <a:p>
            <a:pPr>
              <a:lnSpc>
                <a:spcPct val="170000"/>
              </a:lnSpc>
            </a:pPr>
            <a:r>
              <a:rPr lang="ru-RU" sz="1400" dirty="0" smtClean="0">
                <a:latin typeface="Times New Roman" pitchFamily="18" charset="0"/>
                <a:cs typeface="Times New Roman" pitchFamily="18" charset="0"/>
              </a:rPr>
              <a:t>Пальцевое прижатие артерии.</a:t>
            </a:r>
            <a:br>
              <a:rPr lang="ru-RU" sz="1400" dirty="0" smtClean="0">
                <a:latin typeface="Times New Roman" pitchFamily="18" charset="0"/>
                <a:cs typeface="Times New Roman" pitchFamily="18" charset="0"/>
              </a:rPr>
            </a:br>
            <a:r>
              <a:rPr lang="ru-RU" sz="1400" dirty="0" smtClean="0">
                <a:latin typeface="Times New Roman" pitchFamily="18" charset="0"/>
                <a:cs typeface="Times New Roman" pitchFamily="18" charset="0"/>
              </a:rPr>
              <a:t>Способ основан на прижатии артерии к кости в точках, где артерии проходят вблизи кости и доступны для </a:t>
            </a:r>
            <a:r>
              <a:rPr lang="ru-RU" sz="1400" dirty="0" err="1" smtClean="0">
                <a:latin typeface="Times New Roman" pitchFamily="18" charset="0"/>
                <a:cs typeface="Times New Roman" pitchFamily="18" charset="0"/>
              </a:rPr>
              <a:t>сдавления</a:t>
            </a:r>
            <a:r>
              <a:rPr lang="ru-RU" sz="1400" dirty="0" smtClean="0">
                <a:latin typeface="Times New Roman" pitchFamily="18" charset="0"/>
                <a:cs typeface="Times New Roman" pitchFamily="18" charset="0"/>
              </a:rPr>
              <a:t>. Прижав поврежденную артерию в соответствующей точке, можно быстро осуществить временную остановку артериального кровотечения, чтобы применить затем более надежный способ.</a:t>
            </a:r>
            <a:br>
              <a:rPr lang="ru-RU" sz="1400" dirty="0" smtClean="0">
                <a:latin typeface="Times New Roman" pitchFamily="18" charset="0"/>
                <a:cs typeface="Times New Roman" pitchFamily="18" charset="0"/>
              </a:rPr>
            </a:br>
            <a:r>
              <a:rPr lang="ru-RU" sz="1400" dirty="0" smtClean="0">
                <a:latin typeface="Times New Roman" pitchFamily="18" charset="0"/>
                <a:cs typeface="Times New Roman" pitchFamily="18" charset="0"/>
              </a:rPr>
              <a:t>Максимальное сгибание конечности.</a:t>
            </a:r>
            <a:br>
              <a:rPr lang="ru-RU" sz="1400" dirty="0" smtClean="0">
                <a:latin typeface="Times New Roman" pitchFamily="18" charset="0"/>
                <a:cs typeface="Times New Roman" pitchFamily="18" charset="0"/>
              </a:rPr>
            </a:br>
            <a:r>
              <a:rPr lang="ru-RU" sz="1400" dirty="0" smtClean="0">
                <a:latin typeface="Times New Roman" pitchFamily="18" charset="0"/>
                <a:cs typeface="Times New Roman" pitchFamily="18" charset="0"/>
              </a:rPr>
              <a:t>Предельное сгибание конечности в суставе, расположенном выше раны, и последующая фиксация ее в этом положении бинтом, ремнем или другим подручным материалом позволяет сдавить магистральный сосуд и остановить кровотечение. Этот метод используется для временной остановки кровотечения.</a:t>
            </a:r>
            <a:br>
              <a:rPr lang="ru-RU" sz="1400" dirty="0" smtClean="0">
                <a:latin typeface="Times New Roman" pitchFamily="18" charset="0"/>
                <a:cs typeface="Times New Roman" pitchFamily="18" charset="0"/>
              </a:rPr>
            </a:br>
            <a:endParaRPr lang="ru-RU" sz="1400" dirty="0" smtClean="0">
              <a:latin typeface="Times New Roman" pitchFamily="18" charset="0"/>
              <a:cs typeface="Times New Roman" pitchFamily="18" charset="0"/>
            </a:endParaRPr>
          </a:p>
          <a:p>
            <a:endParaRPr lang="ru-RU" sz="14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764704"/>
          </a:xfrm>
        </p:spPr>
        <p:txBody>
          <a:bodyPr>
            <a:normAutofit/>
          </a:bodyPr>
          <a:lstStyle/>
          <a:p>
            <a:r>
              <a:rPr lang="ru-RU" sz="2800" b="1" dirty="0" smtClean="0">
                <a:latin typeface="Times New Roman" pitchFamily="18" charset="0"/>
                <a:cs typeface="Times New Roman" pitchFamily="18" charset="0"/>
              </a:rPr>
              <a:t>продолжение</a:t>
            </a:r>
            <a:endParaRPr lang="ru-RU" sz="2800" b="1" dirty="0">
              <a:latin typeface="Times New Roman" pitchFamily="18" charset="0"/>
              <a:cs typeface="Times New Roman" pitchFamily="18" charset="0"/>
            </a:endParaRPr>
          </a:p>
        </p:txBody>
      </p:sp>
      <p:sp>
        <p:nvSpPr>
          <p:cNvPr id="3" name="Содержимое 2"/>
          <p:cNvSpPr>
            <a:spLocks noGrp="1"/>
          </p:cNvSpPr>
          <p:nvPr>
            <p:ph idx="1"/>
          </p:nvPr>
        </p:nvSpPr>
        <p:spPr>
          <a:xfrm>
            <a:off x="0" y="908720"/>
            <a:ext cx="9144000" cy="5949280"/>
          </a:xfrm>
        </p:spPr>
        <p:txBody>
          <a:bodyPr>
            <a:normAutofit fontScale="92500" lnSpcReduction="10000"/>
          </a:bodyPr>
          <a:lstStyle/>
          <a:p>
            <a:r>
              <a:rPr lang="ru-RU" dirty="0" smtClean="0">
                <a:latin typeface="Times New Roman" pitchFamily="18" charset="0"/>
                <a:cs typeface="Times New Roman" pitchFamily="18" charset="0"/>
              </a:rPr>
              <a:t>Наложение давящей повязки.</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Повязку, сдавливающую просвет поврежденного сосуда, накладывают обычно после того, как кровотечение прекращено пальцевым прижатием артерии или максимальным сгибанием конечности. Используют обычно индивидуальный перевязочный пакет, стерильные марлевые салфетки, бинт или треугольную косынку.</a:t>
            </a:r>
          </a:p>
          <a:p>
            <a:r>
              <a:rPr lang="ru-RU" dirty="0" smtClean="0">
                <a:latin typeface="Times New Roman" pitchFamily="18" charset="0"/>
                <a:cs typeface="Times New Roman" pitchFamily="18" charset="0"/>
              </a:rPr>
              <a:t> Во всех случаях бинтом или косынкой на ране туго фиксируют стерильный перевязочный материал. Если повязка промокла, менять ее не следует, а необходимо туго </a:t>
            </a:r>
            <a:r>
              <a:rPr lang="ru-RU" dirty="0" err="1" smtClean="0">
                <a:latin typeface="Times New Roman" pitchFamily="18" charset="0"/>
                <a:cs typeface="Times New Roman" pitchFamily="18" charset="0"/>
              </a:rPr>
              <a:t>подбинтовать</a:t>
            </a:r>
            <a:r>
              <a:rPr lang="ru-RU" dirty="0" smtClean="0">
                <a:latin typeface="Times New Roman" pitchFamily="18" charset="0"/>
                <a:cs typeface="Times New Roman" pitchFamily="18" charset="0"/>
              </a:rPr>
              <a:t> ее.</a:t>
            </a:r>
            <a:br>
              <a:rPr lang="ru-RU" dirty="0" smtClean="0">
                <a:latin typeface="Times New Roman" pitchFamily="18" charset="0"/>
                <a:cs typeface="Times New Roman" pitchFamily="18" charset="0"/>
              </a:rPr>
            </a:br>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92696"/>
          </a:xfrm>
        </p:spPr>
        <p:txBody>
          <a:bodyPr>
            <a:normAutofit/>
          </a:bodyPr>
          <a:lstStyle/>
          <a:p>
            <a:r>
              <a:rPr lang="ru-RU" sz="2800" dirty="0" smtClean="0">
                <a:latin typeface="Times New Roman" pitchFamily="18" charset="0"/>
                <a:cs typeface="Times New Roman" pitchFamily="18" charset="0"/>
              </a:rPr>
              <a:t>продолжение</a:t>
            </a:r>
            <a:endParaRPr lang="ru-RU" sz="2800" dirty="0">
              <a:latin typeface="Times New Roman" pitchFamily="18" charset="0"/>
              <a:cs typeface="Times New Roman" pitchFamily="18" charset="0"/>
            </a:endParaRPr>
          </a:p>
        </p:txBody>
      </p:sp>
      <p:sp>
        <p:nvSpPr>
          <p:cNvPr id="3" name="Содержимое 2"/>
          <p:cNvSpPr>
            <a:spLocks noGrp="1"/>
          </p:cNvSpPr>
          <p:nvPr>
            <p:ph idx="1"/>
          </p:nvPr>
        </p:nvSpPr>
        <p:spPr>
          <a:xfrm>
            <a:off x="0" y="620688"/>
            <a:ext cx="9144000" cy="6237312"/>
          </a:xfrm>
        </p:spPr>
        <p:txBody>
          <a:bodyPr>
            <a:normAutofit fontScale="55000" lnSpcReduction="20000"/>
          </a:bodyPr>
          <a:lstStyle/>
          <a:p>
            <a:r>
              <a:rPr lang="ru-RU" dirty="0" smtClean="0">
                <a:latin typeface="Times New Roman" pitchFamily="18" charset="0"/>
                <a:cs typeface="Times New Roman" pitchFamily="18" charset="0"/>
              </a:rPr>
              <a:t>Круговое перетягивание конечности. Жгут накладывают, если давящая повязка не останавливает кровотечения, а также при частичном или полном отрыве конечности, больших ранах или открытых переломах, сопровождающихся массивным артериальным кровотечением. Жгут (закрутку) накладывают на плечо или бедро предварительно приподняв конечность. </a:t>
            </a:r>
          </a:p>
          <a:p>
            <a:endParaRPr lang="ru-RU"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Делают это выше места ранения, но как можно ближе к ране. Жгут затягивают постепенно, только до прекращения кровотечения, а под него обязательно подкладывают записку, в которой указано время наложения в 24-часовом исчислении (например, 21 час 15 минут). Летом жгут можно оставлять затянутым не более полутора часов, </a:t>
            </a:r>
            <a:r>
              <a:rPr lang="ru-RU" dirty="0" err="1" smtClean="0">
                <a:latin typeface="Times New Roman" pitchFamily="18" charset="0"/>
                <a:cs typeface="Times New Roman" pitchFamily="18" charset="0"/>
              </a:rPr>
              <a:t>зимой-в</a:t>
            </a:r>
            <a:r>
              <a:rPr lang="ru-RU" dirty="0" smtClean="0">
                <a:latin typeface="Times New Roman" pitchFamily="18" charset="0"/>
                <a:cs typeface="Times New Roman" pitchFamily="18" charset="0"/>
              </a:rPr>
              <a:t> течение часа.</a:t>
            </a:r>
            <a:br>
              <a:rPr lang="ru-RU" dirty="0" smtClean="0">
                <a:latin typeface="Times New Roman" pitchFamily="18" charset="0"/>
                <a:cs typeface="Times New Roman" pitchFamily="18" charset="0"/>
              </a:rPr>
            </a:br>
            <a:endParaRPr lang="ru-RU"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Тяжелая кровопотеря может вызвать шок. </a:t>
            </a:r>
          </a:p>
          <a:p>
            <a:r>
              <a:rPr lang="ru-RU" dirty="0" smtClean="0">
                <a:latin typeface="Times New Roman" pitchFamily="18" charset="0"/>
                <a:cs typeface="Times New Roman" pitchFamily="18" charset="0"/>
              </a:rPr>
              <a:t>Его признаки: резко нарастающая слабость, головокружение, потемнение в глазах, шум в ушах, тошнота, рвота, резкая бледность, учащение дыхания, слабое наполнение пульса, заторможенность и потеря сознания. </a:t>
            </a:r>
          </a:p>
          <a:p>
            <a:r>
              <a:rPr lang="ru-RU" dirty="0" smtClean="0">
                <a:latin typeface="Times New Roman" pitchFamily="18" charset="0"/>
                <a:cs typeface="Times New Roman" pitchFamily="18" charset="0"/>
              </a:rPr>
              <a:t>Чтобы предотвратить развитие шока, необходимо остановить кровотечение, придать пострадавшему горизонтальное положение, приподняв ноги и запрокинув голову. Это позволит сохранить достаточное кровоснабжение мозга, сердца, печени, почек. Пострадавшего надо тепло укрыть и согреть. </a:t>
            </a:r>
          </a:p>
          <a:p>
            <a:endParaRPr lang="ru-RU"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Категорически запрещается давать спиртные напитки.</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Оказав помощь, обязательно вызовите "Скорую", так как любая кровопотеря может оказаться опасной для жизни.</a:t>
            </a: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60648"/>
            <a:ext cx="9144000" cy="648072"/>
          </a:xfrm>
        </p:spPr>
        <p:txBody>
          <a:bodyPr>
            <a:normAutofit/>
          </a:bodyPr>
          <a:lstStyle/>
          <a:p>
            <a:r>
              <a:rPr lang="ru-RU" sz="3200" dirty="0" smtClean="0">
                <a:latin typeface="Times New Roman" pitchFamily="18" charset="0"/>
                <a:cs typeface="Times New Roman" pitchFamily="18" charset="0"/>
              </a:rPr>
              <a:t>Общие понятия о первой медицинской помощи</a:t>
            </a:r>
            <a:endParaRPr lang="ru-RU" sz="3200" dirty="0">
              <a:latin typeface="Times New Roman" pitchFamily="18" charset="0"/>
              <a:cs typeface="Times New Roman" pitchFamily="18" charset="0"/>
            </a:endParaRPr>
          </a:p>
        </p:txBody>
      </p:sp>
      <p:sp>
        <p:nvSpPr>
          <p:cNvPr id="3" name="Содержимое 2"/>
          <p:cNvSpPr>
            <a:spLocks noGrp="1"/>
          </p:cNvSpPr>
          <p:nvPr>
            <p:ph idx="1"/>
          </p:nvPr>
        </p:nvSpPr>
        <p:spPr>
          <a:xfrm>
            <a:off x="0" y="1196752"/>
            <a:ext cx="9144000" cy="5661248"/>
          </a:xfrm>
        </p:spPr>
        <p:txBody>
          <a:bodyPr>
            <a:normAutofit fontScale="70000" lnSpcReduction="20000"/>
          </a:bodyPr>
          <a:lstStyle/>
          <a:p>
            <a:r>
              <a:rPr lang="ru-RU" dirty="0" smtClean="0"/>
              <a:t> </a:t>
            </a:r>
            <a:r>
              <a:rPr lang="ru-RU" dirty="0" smtClean="0">
                <a:latin typeface="Times New Roman" pitchFamily="18" charset="0"/>
                <a:cs typeface="Times New Roman" pitchFamily="18" charset="0"/>
              </a:rPr>
              <a:t>При несчастных случаях, травмах или внезапных заболеваниях больной нередко находится в состоянии, когда ему необходима немедленная медицинская помощь. Обычно несчастный случай происходит в очень неблагоприятных для оказания помощи условиях, когда нет соответствующих медикаментов, инструментов, квалифицированных медицинских работников. Тем не менее первая помощь должна быть оказана, так как подчас она определяет дальнейшее течение болезни, а иногда имеет решающее значение для сохранения жизни пострадавшего. Во всех случаях правильная и своевременная помощь облегчает страдание больного и улучшает прогноз болезни. </a:t>
            </a:r>
          </a:p>
          <a:p>
            <a:r>
              <a:rPr lang="ru-RU" dirty="0" smtClean="0">
                <a:latin typeface="Times New Roman" pitchFamily="18" charset="0"/>
                <a:cs typeface="Times New Roman" pitchFamily="18" charset="0"/>
              </a:rPr>
              <a:t>Первая медицинская помощь – комплекс срочных мероприятий, направленных на: </a:t>
            </a:r>
          </a:p>
          <a:p>
            <a:r>
              <a:rPr lang="ru-RU" dirty="0" smtClean="0">
                <a:latin typeface="Times New Roman" pitchFamily="18" charset="0"/>
                <a:cs typeface="Times New Roman" pitchFamily="18" charset="0"/>
              </a:rPr>
              <a:t>1) прекращение воздействия повреждающих моментов или удаление пострадавшего из неблагоприятной обстановки. </a:t>
            </a:r>
          </a:p>
          <a:p>
            <a:r>
              <a:rPr lang="ru-RU" dirty="0" smtClean="0">
                <a:latin typeface="Times New Roman" pitchFamily="18" charset="0"/>
                <a:cs typeface="Times New Roman" pitchFamily="18" charset="0"/>
              </a:rPr>
              <a:t>2) Оказание на месте специализированной первой помощи пострадавшему. </a:t>
            </a:r>
          </a:p>
          <a:p>
            <a:r>
              <a:rPr lang="ru-RU" dirty="0" smtClean="0">
                <a:latin typeface="Times New Roman" pitchFamily="18" charset="0"/>
                <a:cs typeface="Times New Roman" pitchFamily="18" charset="0"/>
              </a:rPr>
              <a:t>3) Скорейшую доставку заболевшего или пострадавшего в лечебное учреждение.</a:t>
            </a:r>
          </a:p>
          <a:p>
            <a:endParaRPr lang="ru-RU"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60648"/>
            <a:ext cx="9144000" cy="576064"/>
          </a:xfrm>
        </p:spPr>
        <p:txBody>
          <a:bodyPr>
            <a:normAutofit/>
          </a:bodyPr>
          <a:lstStyle/>
          <a:p>
            <a:r>
              <a:rPr lang="ru-RU" sz="2800" dirty="0" smtClean="0">
                <a:latin typeface="Times New Roman" pitchFamily="18" charset="0"/>
                <a:cs typeface="Times New Roman" pitchFamily="18" charset="0"/>
              </a:rPr>
              <a:t>Остановка артериального кровотечения</a:t>
            </a:r>
            <a:endParaRPr lang="ru-RU" sz="2800" dirty="0">
              <a:latin typeface="Times New Roman" pitchFamily="18" charset="0"/>
              <a:cs typeface="Times New Roman" pitchFamily="18" charset="0"/>
            </a:endParaRPr>
          </a:p>
        </p:txBody>
      </p:sp>
      <p:pic>
        <p:nvPicPr>
          <p:cNvPr id="4" name="Содержимое 3" descr="https://konspekta.net/studopediaru/baza20/2808156453190.files/image001.jpg"/>
          <p:cNvPicPr>
            <a:picLocks noGrp="1"/>
          </p:cNvPicPr>
          <p:nvPr>
            <p:ph idx="1"/>
          </p:nvPr>
        </p:nvPicPr>
        <p:blipFill>
          <a:blip r:embed="rId2" cstate="print"/>
          <a:srcRect/>
          <a:stretch>
            <a:fillRect/>
          </a:stretch>
        </p:blipFill>
        <p:spPr bwMode="auto">
          <a:xfrm>
            <a:off x="0" y="980728"/>
            <a:ext cx="9144000" cy="5877272"/>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normAutofit fontScale="62500" lnSpcReduction="20000"/>
          </a:bodyPr>
          <a:lstStyle/>
          <a:p>
            <a:endParaRPr lang="ru-RU" b="1" dirty="0" smtClean="0"/>
          </a:p>
          <a:p>
            <a:pPr algn="ctr">
              <a:buNone/>
            </a:pPr>
            <a:r>
              <a:rPr lang="ru-RU" b="1" dirty="0" smtClean="0">
                <a:latin typeface="Times New Roman" pitchFamily="18" charset="0"/>
                <a:cs typeface="Times New Roman" pitchFamily="18" charset="0"/>
              </a:rPr>
              <a:t>Утопление</a:t>
            </a:r>
          </a:p>
          <a:p>
            <a:pPr algn="just">
              <a:buNone/>
            </a:pPr>
            <a:endParaRPr lang="ru-RU" b="1" dirty="0" smtClean="0">
              <a:latin typeface="Times New Roman" pitchFamily="18" charset="0"/>
              <a:cs typeface="Times New Roman" pitchFamily="18" charset="0"/>
            </a:endParaRPr>
          </a:p>
          <a:p>
            <a:pPr>
              <a:buNone/>
            </a:pPr>
            <a:r>
              <a:rPr lang="ru-RU" b="1" dirty="0" smtClean="0">
                <a:latin typeface="Times New Roman" pitchFamily="18" charset="0"/>
                <a:cs typeface="Times New Roman" pitchFamily="18" charset="0"/>
              </a:rPr>
              <a:t>Виды утоплений:</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Когда пострадавший вытащен на берег, необходимо быстро оценить, с каким видом утопления пришлось столкнуться, поскольку от этого будет зависеть алгоритм первой помощи.</a:t>
            </a:r>
          </a:p>
          <a:p>
            <a:pPr>
              <a:buNone/>
            </a:pPr>
            <a:r>
              <a:rPr lang="ru-RU" b="1" dirty="0" smtClean="0">
                <a:latin typeface="Times New Roman" pitchFamily="18" charset="0"/>
                <a:cs typeface="Times New Roman" pitchFamily="18" charset="0"/>
              </a:rPr>
              <a:t>Различают два основных вида утопления:</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b="1" dirty="0" smtClean="0">
                <a:latin typeface="Times New Roman" pitchFamily="18" charset="0"/>
                <a:cs typeface="Times New Roman" pitchFamily="18" charset="0"/>
              </a:rPr>
              <a:t>Синее, или мокрое</a:t>
            </a:r>
            <a:r>
              <a:rPr lang="ru-RU" dirty="0" smtClean="0">
                <a:latin typeface="Times New Roman" pitchFamily="18" charset="0"/>
                <a:cs typeface="Times New Roman" pitchFamily="18" charset="0"/>
              </a:rPr>
              <a:t> (иногда его еще называют истинным утоплением) – когда внутрь, в желудок и дыхательные пути поступило большое количество воды. </a:t>
            </a:r>
            <a:r>
              <a:rPr lang="ru-RU" b="1" u="sng" dirty="0" smtClean="0">
                <a:latin typeface="Times New Roman" pitchFamily="18" charset="0"/>
                <a:cs typeface="Times New Roman" pitchFamily="18" charset="0"/>
                <a:hlinkClick r:id="rId2" tooltip="Правила и порядок осмотра пострадавшего. Оценка состояния пострадавшего"/>
              </a:rPr>
              <a:t>Кожа пострадавшего синеет оттого</a:t>
            </a:r>
            <a:r>
              <a:rPr lang="ru-RU" b="1"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что вода, быстро попав в кровоток, разбавляет собой кровь, которая в этом состоянии легко просачивается сквозь стенки сосудов, придавая коже синюшный оттенок. Еще один признак мокрого, или синего утопления – изо рта и носа пострадавшего выделяется большое количество розовой пены, а дыхание приобретает клокочущий характер;</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b="1" dirty="0" smtClean="0">
                <a:latin typeface="Times New Roman" pitchFamily="18" charset="0"/>
                <a:cs typeface="Times New Roman" pitchFamily="18" charset="0"/>
              </a:rPr>
              <a:t>Бледное, или сухое</a:t>
            </a:r>
            <a:r>
              <a:rPr lang="ru-RU" dirty="0" smtClean="0">
                <a:latin typeface="Times New Roman" pitchFamily="18" charset="0"/>
                <a:cs typeface="Times New Roman" pitchFamily="18" charset="0"/>
              </a:rPr>
              <a:t> (называемое также </a:t>
            </a:r>
            <a:r>
              <a:rPr lang="ru-RU" dirty="0" err="1" smtClean="0">
                <a:latin typeface="Times New Roman" pitchFamily="18" charset="0"/>
                <a:cs typeface="Times New Roman" pitchFamily="18" charset="0"/>
              </a:rPr>
              <a:t>асфиктическим</a:t>
            </a:r>
            <a:r>
              <a:rPr lang="ru-RU" dirty="0" smtClean="0">
                <a:latin typeface="Times New Roman" pitchFamily="18" charset="0"/>
                <a:cs typeface="Times New Roman" pitchFamily="18" charset="0"/>
              </a:rPr>
              <a:t> утоплением) – когда в процессе утопления у пострадавшего происходит спазм голосовой щели, и вода в  дыхательные пути не проникает. В этом случае все патологические процессы связаны с шоком и наступающим удушьем. Бледное утопление имеет более благоприятный прогноз.</a:t>
            </a:r>
            <a:br>
              <a:rPr lang="ru-RU" dirty="0" smtClean="0">
                <a:latin typeface="Times New Roman" pitchFamily="18" charset="0"/>
                <a:cs typeface="Times New Roman" pitchFamily="18" charset="0"/>
              </a:rPr>
            </a:br>
            <a:r>
              <a:rPr lang="ru-RU" dirty="0" smtClean="0"/>
              <a:t/>
            </a:r>
            <a:br>
              <a:rPr lang="ru-RU" dirty="0" smtClean="0"/>
            </a:br>
            <a:endParaRPr lang="ru-RU"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normAutofit fontScale="55000" lnSpcReduction="20000"/>
          </a:bodyPr>
          <a:lstStyle/>
          <a:p>
            <a:pPr algn="ctr">
              <a:buNone/>
            </a:pPr>
            <a:r>
              <a:rPr lang="ru-RU" b="1" dirty="0" smtClean="0"/>
              <a:t>Алгоритм оказания первой помощи</a:t>
            </a:r>
          </a:p>
          <a:p>
            <a:pPr algn="just">
              <a:buNone/>
            </a:pPr>
            <a:r>
              <a:rPr lang="ru-RU" dirty="0" smtClean="0"/>
              <a:t/>
            </a:r>
            <a:br>
              <a:rPr lang="ru-RU" dirty="0" smtClean="0"/>
            </a:br>
            <a:endParaRPr lang="ru-RU" dirty="0" smtClean="0"/>
          </a:p>
          <a:p>
            <a:pPr algn="just">
              <a:buNone/>
            </a:pPr>
            <a:r>
              <a:rPr lang="ru-RU" dirty="0" smtClean="0">
                <a:latin typeface="Times New Roman" pitchFamily="18" charset="0"/>
                <a:cs typeface="Times New Roman" pitchFamily="18" charset="0"/>
              </a:rPr>
              <a:t>После того как пострадавший вытащен на берег, верхние дыхательные пути надо быстро освободить от посторонних предметов (тины, зубных протезов, рвотных масс). Поскольку при утоплении мокрого, или синего типа, в дыхательных путях пострадавшего находится много жидкости, спасатель должен уложить его на свое колено животом, лицом вниз, чтобы дать стечь воде, засунуть пострадавшему два пальца в рот и надавить на корень языка. </a:t>
            </a:r>
          </a:p>
          <a:p>
            <a:pPr algn="just">
              <a:buNone/>
            </a:pPr>
            <a:r>
              <a:rPr lang="ru-RU" dirty="0" smtClean="0">
                <a:latin typeface="Times New Roman" pitchFamily="18" charset="0"/>
                <a:cs typeface="Times New Roman" pitchFamily="18" charset="0"/>
              </a:rPr>
              <a:t>Это делается не только с тем, чтобы вызвать рвоту, которая поможет освободить дыхательные пути и желудок от не успевшей всосаться воды, но и с тем, чтобы помочь запустить дыхательный процесс. </a:t>
            </a:r>
          </a:p>
          <a:p>
            <a:pPr algn="just">
              <a:buNone/>
            </a:pPr>
            <a:r>
              <a:rPr lang="ru-RU" dirty="0" smtClean="0">
                <a:latin typeface="Times New Roman" pitchFamily="18" charset="0"/>
                <a:cs typeface="Times New Roman" pitchFamily="18" charset="0"/>
              </a:rPr>
              <a:t>Если все получилось, и спасатель добился появления рвотных масс (их отличительным признаком является присутствие </a:t>
            </a:r>
            <a:r>
              <a:rPr lang="ru-RU" dirty="0" err="1" smtClean="0">
                <a:latin typeface="Times New Roman" pitchFamily="18" charset="0"/>
                <a:cs typeface="Times New Roman" pitchFamily="18" charset="0"/>
              </a:rPr>
              <a:t>непереваренных</a:t>
            </a:r>
            <a:r>
              <a:rPr lang="ru-RU" dirty="0" smtClean="0">
                <a:latin typeface="Times New Roman" pitchFamily="18" charset="0"/>
                <a:cs typeface="Times New Roman" pitchFamily="18" charset="0"/>
              </a:rPr>
              <a:t> кусочков пищи), это означает, что первая помощь подоспела вовремя, проведена правильно, и человек будет жить. </a:t>
            </a:r>
          </a:p>
          <a:p>
            <a:pPr algn="just">
              <a:buNone/>
            </a:pPr>
            <a:r>
              <a:rPr lang="ru-RU" dirty="0" smtClean="0">
                <a:latin typeface="Times New Roman" pitchFamily="18" charset="0"/>
                <a:cs typeface="Times New Roman" pitchFamily="18" charset="0"/>
              </a:rPr>
              <a:t>Тем не менее, нужно продолжать помогать ему удалять воду из дыхательных путей и желудка, не прекращая надавливать на корень языка и вызывая вновь и вновь рвотный рефлекс – до тех пор, пока в процессе рвоты не перестанет выделяться вода. На этом этапе появляется кашель. </a:t>
            </a:r>
          </a:p>
          <a:p>
            <a:pPr algn="just">
              <a:buNone/>
            </a:pPr>
            <a:r>
              <a:rPr lang="ru-RU" dirty="0" smtClean="0">
                <a:latin typeface="Times New Roman" pitchFamily="18" charset="0"/>
                <a:cs typeface="Times New Roman" pitchFamily="18" charset="0"/>
              </a:rPr>
              <a:t>Если несколько попыток подряд вызвать рвоту оказались безуспешными, если не появилось хотя бы сбивчивое дыхание или кашель, это означает, что свободной жидкости в дыхательных путях и желудке нет, она всосалась. В этом случае следует немедленно перевернуть пострадавшего на спину и приступать к реанимации. </a:t>
            </a:r>
          </a:p>
          <a:p>
            <a:pPr algn="just">
              <a:buNone/>
            </a:pPr>
            <a:r>
              <a:rPr lang="ru-RU" dirty="0" smtClean="0">
                <a:latin typeface="Times New Roman" pitchFamily="18" charset="0"/>
                <a:cs typeface="Times New Roman" pitchFamily="18" charset="0"/>
              </a:rPr>
              <a:t>Оказание первой помощи при </a:t>
            </a:r>
            <a:r>
              <a:rPr lang="ru-RU" b="1" u="sng" dirty="0" smtClean="0">
                <a:latin typeface="Times New Roman" pitchFamily="18" charset="0"/>
                <a:cs typeface="Times New Roman" pitchFamily="18" charset="0"/>
                <a:hlinkClick r:id="rId2" tooltip="Основы оказания медицинской помощи при утоплении"/>
              </a:rPr>
              <a:t>утоплении сухого типа отличается тем</a:t>
            </a:r>
            <a:r>
              <a:rPr lang="ru-RU" b="1"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что в этом случае к реанимации следует приступить сразу же после освобождения верхних дыхательных путей, пропуская этап вызывания рвоты. В этом случае есть 5-6 минут для того, чтобы попытаться запустить дыхательный процесс у пострадавшего.</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endParaRPr lang="ru-RU" dirty="0">
              <a:latin typeface="Times New Roman" pitchFamily="18"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normAutofit fontScale="85000" lnSpcReduction="20000"/>
          </a:bodyPr>
          <a:lstStyle/>
          <a:p>
            <a:pPr algn="just">
              <a:buNone/>
            </a:pPr>
            <a:r>
              <a:rPr lang="ru-RU" b="1" dirty="0" smtClean="0">
                <a:latin typeface="Times New Roman" pitchFamily="18" charset="0"/>
                <a:cs typeface="Times New Roman" pitchFamily="18" charset="0"/>
              </a:rPr>
              <a:t>Действия после оказания первой помощи</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После того, как удалось запустить самостоятельное дыхание, пострадавшего укладывают набок, укрывают полотенцем или пледом, чтобы согреть. </a:t>
            </a:r>
          </a:p>
          <a:p>
            <a:pPr algn="just">
              <a:buNone/>
            </a:pPr>
            <a:r>
              <a:rPr lang="ru-RU" dirty="0" smtClean="0">
                <a:latin typeface="Times New Roman" pitchFamily="18" charset="0"/>
                <a:cs typeface="Times New Roman" pitchFamily="18" charset="0"/>
              </a:rPr>
              <a:t>Необходимо обязательно вызвать скорую помощь. До приезда врача пострадавший должен постоянно находиться под контролем, в случае остановки дыхания реанимационные мероприятия следует возобновить. </a:t>
            </a:r>
          </a:p>
          <a:p>
            <a:pPr algn="just">
              <a:buNone/>
            </a:pPr>
            <a:r>
              <a:rPr lang="ru-RU" dirty="0" smtClean="0">
                <a:latin typeface="Times New Roman" pitchFamily="18" charset="0"/>
                <a:cs typeface="Times New Roman" pitchFamily="18" charset="0"/>
              </a:rPr>
              <a:t>Спасатель обязательно должен настоять на врачебной помощи пострадавшему, даже если тот способен самостоятельно передвигаться и от нее отказывается. Дело в том, что грозные последствия утопления, такие как отек головного мозга или легких, внезапная остановка дыхания и т.д., могут наступить и через несколько часов, и даже через несколько дней после несчастного случая. </a:t>
            </a:r>
          </a:p>
          <a:p>
            <a:pPr algn="just">
              <a:buNone/>
            </a:pPr>
            <a:r>
              <a:rPr lang="ru-RU" dirty="0" smtClean="0">
                <a:latin typeface="Times New Roman" pitchFamily="18" charset="0"/>
                <a:cs typeface="Times New Roman" pitchFamily="18" charset="0"/>
              </a:rPr>
              <a:t>Опасность считается миновавшей лишь тогда, когда спустя 5 дней после происшествия никаких серьезных проблем со здоровьем не возникло.</a:t>
            </a:r>
          </a:p>
          <a:p>
            <a:endParaRPr lang="ru-RU"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412776"/>
          </a:xfrm>
        </p:spPr>
        <p:txBody>
          <a:bodyPr>
            <a:normAutofit/>
          </a:bodyPr>
          <a:lstStyle/>
          <a:p>
            <a:r>
              <a:rPr lang="ru-RU" sz="2800" b="1" dirty="0" smtClean="0">
                <a:latin typeface="Times New Roman" pitchFamily="18" charset="0"/>
                <a:cs typeface="Times New Roman" pitchFamily="18" charset="0"/>
              </a:rPr>
              <a:t>Первая помощь при тепловом ударе</a:t>
            </a:r>
            <a:endParaRPr lang="ru-RU" sz="2800" b="1" dirty="0">
              <a:latin typeface="Times New Roman" pitchFamily="18" charset="0"/>
              <a:cs typeface="Times New Roman" pitchFamily="18" charset="0"/>
            </a:endParaRPr>
          </a:p>
        </p:txBody>
      </p:sp>
      <p:sp>
        <p:nvSpPr>
          <p:cNvPr id="3" name="Содержимое 2"/>
          <p:cNvSpPr>
            <a:spLocks noGrp="1"/>
          </p:cNvSpPr>
          <p:nvPr>
            <p:ph idx="1"/>
          </p:nvPr>
        </p:nvSpPr>
        <p:spPr>
          <a:xfrm>
            <a:off x="0" y="980728"/>
            <a:ext cx="9144000" cy="5877272"/>
          </a:xfrm>
        </p:spPr>
        <p:txBody>
          <a:bodyPr>
            <a:normAutofit/>
          </a:bodyPr>
          <a:lstStyle/>
          <a:p>
            <a:r>
              <a:rPr lang="ru-RU" b="1" dirty="0" smtClean="0">
                <a:latin typeface="Times New Roman" pitchFamily="18" charset="0"/>
                <a:cs typeface="Times New Roman" pitchFamily="18" charset="0"/>
              </a:rPr>
              <a:t>Тепловой удар</a:t>
            </a:r>
            <a:r>
              <a:rPr lang="ru-RU" dirty="0" smtClean="0">
                <a:latin typeface="Times New Roman" pitchFamily="18" charset="0"/>
                <a:cs typeface="Times New Roman" pitchFamily="18" charset="0"/>
              </a:rPr>
              <a:t> - острое перегревание организма, развивающееся в результате воздействия высокой температуры окружающей среды и сопровождающееся нарушением теплорегуляции.</a:t>
            </a:r>
          </a:p>
          <a:p>
            <a:r>
              <a:rPr lang="ru-RU" dirty="0" smtClean="0">
                <a:latin typeface="Times New Roman" pitchFamily="18" charset="0"/>
                <a:cs typeface="Times New Roman" pitchFamily="18" charset="0"/>
              </a:rPr>
              <a:t>Пот испаряется с кожи и охлаждает тело. Если эта персональная система охлаждения работает неправильно, могут произойти перегревание или тепловой удар. </a:t>
            </a:r>
            <a:r>
              <a:rPr lang="ru-RU" b="1" dirty="0" smtClean="0">
                <a:latin typeface="Times New Roman" pitchFamily="18" charset="0"/>
                <a:cs typeface="Times New Roman" pitchFamily="18" charset="0"/>
              </a:rPr>
              <a:t>Тепловой удар легко возникает у новорожденных и у детей первого года жизни.</a:t>
            </a:r>
            <a:endParaRPr lang="ru-RU" dirty="0" smtClean="0">
              <a:latin typeface="Times New Roman" pitchFamily="18" charset="0"/>
              <a:cs typeface="Times New Roman" pitchFamily="18" charset="0"/>
            </a:endParaRPr>
          </a:p>
          <a:p>
            <a:endParaRPr lang="ru-RU"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normAutofit fontScale="70000" lnSpcReduction="20000"/>
          </a:bodyPr>
          <a:lstStyle/>
          <a:p>
            <a:pPr algn="ctr">
              <a:buNone/>
            </a:pPr>
            <a:r>
              <a:rPr lang="ru-RU" b="1" dirty="0" smtClean="0">
                <a:latin typeface="Times New Roman" pitchFamily="18" charset="0"/>
                <a:cs typeface="Times New Roman" pitchFamily="18" charset="0"/>
              </a:rPr>
              <a:t>Тепловому удару способствуют:</a:t>
            </a:r>
          </a:p>
          <a:p>
            <a:r>
              <a:rPr lang="ru-RU" dirty="0" smtClean="0">
                <a:latin typeface="Times New Roman" pitchFamily="18" charset="0"/>
                <a:cs typeface="Times New Roman" pitchFamily="18" charset="0"/>
              </a:rPr>
              <a:t>пребывание в помещении с высокой влажностью и температурой;</a:t>
            </a:r>
          </a:p>
          <a:p>
            <a:r>
              <a:rPr lang="ru-RU" dirty="0" smtClean="0">
                <a:latin typeface="Times New Roman" pitchFamily="18" charset="0"/>
                <a:cs typeface="Times New Roman" pitchFamily="18" charset="0"/>
              </a:rPr>
              <a:t>слишком теплая одежда (особенно из искусственной ткани);</a:t>
            </a:r>
          </a:p>
          <a:p>
            <a:r>
              <a:rPr lang="ru-RU" dirty="0" smtClean="0">
                <a:latin typeface="Times New Roman" pitchFamily="18" charset="0"/>
                <a:cs typeface="Times New Roman" pitchFamily="18" charset="0"/>
              </a:rPr>
              <a:t>длительная и интенсивная физическая работа, которую приходится выполнять в душном помещении с плохой вентиляцией;</a:t>
            </a:r>
          </a:p>
          <a:p>
            <a:r>
              <a:rPr lang="ru-RU" dirty="0" smtClean="0">
                <a:latin typeface="Times New Roman" pitchFamily="18" charset="0"/>
                <a:cs typeface="Times New Roman" pitchFamily="18" charset="0"/>
              </a:rPr>
              <a:t>длительные пешие прогулки в местности с жарким и влажным климатом;</a:t>
            </a:r>
          </a:p>
          <a:p>
            <a:r>
              <a:rPr lang="ru-RU" dirty="0" smtClean="0">
                <a:latin typeface="Times New Roman" pitchFamily="18" charset="0"/>
                <a:cs typeface="Times New Roman" pitchFamily="18" charset="0"/>
              </a:rPr>
              <a:t>переутомление;</a:t>
            </a:r>
          </a:p>
          <a:p>
            <a:r>
              <a:rPr lang="ru-RU" dirty="0" smtClean="0">
                <a:latin typeface="Times New Roman" pitchFamily="18" charset="0"/>
                <a:cs typeface="Times New Roman" pitchFamily="18" charset="0"/>
              </a:rPr>
              <a:t>изменения кожи, обусловленные старением;</a:t>
            </a:r>
          </a:p>
          <a:p>
            <a:r>
              <a:rPr lang="ru-RU" dirty="0" smtClean="0">
                <a:latin typeface="Times New Roman" pitchFamily="18" charset="0"/>
                <a:cs typeface="Times New Roman" pitchFamily="18" charset="0"/>
              </a:rPr>
              <a:t>плохое кровообращение (заболевания сердца, легких и/или почек);</a:t>
            </a:r>
          </a:p>
          <a:p>
            <a:r>
              <a:rPr lang="ru-RU" dirty="0" smtClean="0">
                <a:latin typeface="Times New Roman" pitchFamily="18" charset="0"/>
                <a:cs typeface="Times New Roman" pitchFamily="18" charset="0"/>
              </a:rPr>
              <a:t>любые заболевания, сопровождающиеся слабостью, тошнотой, рвотой, диареей (жидким стулом);</a:t>
            </a:r>
          </a:p>
          <a:p>
            <a:r>
              <a:rPr lang="ru-RU" dirty="0" smtClean="0">
                <a:latin typeface="Times New Roman" pitchFamily="18" charset="0"/>
                <a:cs typeface="Times New Roman" pitchFamily="18" charset="0"/>
              </a:rPr>
              <a:t>алкогольное опьянение;</a:t>
            </a:r>
          </a:p>
          <a:p>
            <a:r>
              <a:rPr lang="ru-RU" dirty="0" smtClean="0">
                <a:latin typeface="Times New Roman" pitchFamily="18" charset="0"/>
                <a:cs typeface="Times New Roman" pitchFamily="18" charset="0"/>
              </a:rPr>
              <a:t>нарушение питьевого режима (недостаточное потребление жидкости);</a:t>
            </a:r>
          </a:p>
          <a:p>
            <a:r>
              <a:rPr lang="ru-RU" dirty="0" smtClean="0">
                <a:latin typeface="Times New Roman" pitchFamily="18" charset="0"/>
                <a:cs typeface="Times New Roman" pitchFamily="18" charset="0"/>
              </a:rPr>
              <a:t>излишнее укутывание новорожденного ребенка;</a:t>
            </a:r>
          </a:p>
          <a:p>
            <a:r>
              <a:rPr lang="ru-RU" dirty="0" smtClean="0">
                <a:latin typeface="Times New Roman" pitchFamily="18" charset="0"/>
                <a:cs typeface="Times New Roman" pitchFamily="18" charset="0"/>
              </a:rPr>
              <a:t>расположение детской кроватки около батареи отопительной системы или обогревателя.</a:t>
            </a:r>
          </a:p>
          <a:p>
            <a:endParaRPr lang="ru-RU"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normAutofit fontScale="85000" lnSpcReduction="10000"/>
          </a:bodyPr>
          <a:lstStyle/>
          <a:p>
            <a:pPr algn="ctr">
              <a:buNone/>
            </a:pPr>
            <a:r>
              <a:rPr lang="ru-RU" b="1" dirty="0" smtClean="0">
                <a:latin typeface="Times New Roman" pitchFamily="18" charset="0"/>
                <a:cs typeface="Times New Roman" pitchFamily="18" charset="0"/>
              </a:rPr>
              <a:t>Симптомы теплового удара</a:t>
            </a:r>
          </a:p>
          <a:p>
            <a:r>
              <a:rPr lang="ru-RU" dirty="0" smtClean="0">
                <a:latin typeface="Times New Roman" pitchFamily="18" charset="0"/>
                <a:cs typeface="Times New Roman" pitchFamily="18" charset="0"/>
              </a:rPr>
              <a:t>очень высокая температура тела (40°С и выше);</a:t>
            </a:r>
          </a:p>
          <a:p>
            <a:r>
              <a:rPr lang="ru-RU" dirty="0" smtClean="0">
                <a:latin typeface="Times New Roman" pitchFamily="18" charset="0"/>
                <a:cs typeface="Times New Roman" pitchFamily="18" charset="0"/>
              </a:rPr>
              <a:t>сухая, горячая на ощупь, красная кожа;</a:t>
            </a:r>
          </a:p>
          <a:p>
            <a:r>
              <a:rPr lang="ru-RU" dirty="0" smtClean="0">
                <a:latin typeface="Times New Roman" pitchFamily="18" charset="0"/>
                <a:cs typeface="Times New Roman" pitchFamily="18" charset="0"/>
              </a:rPr>
              <a:t>глубокое дыхание и частый пульс сменяются поверхностным дыханием и редким пульсом;</a:t>
            </a:r>
          </a:p>
          <a:p>
            <a:r>
              <a:rPr lang="ru-RU" dirty="0" smtClean="0">
                <a:latin typeface="Times New Roman" pitchFamily="18" charset="0"/>
                <a:cs typeface="Times New Roman" pitchFamily="18" charset="0"/>
              </a:rPr>
              <a:t>помрачение сознания, галлюцинации;</a:t>
            </a:r>
          </a:p>
          <a:p>
            <a:r>
              <a:rPr lang="ru-RU" dirty="0" smtClean="0">
                <a:latin typeface="Times New Roman" pitchFamily="18" charset="0"/>
                <a:cs typeface="Times New Roman" pitchFamily="18" charset="0"/>
              </a:rPr>
              <a:t>судороги;</a:t>
            </a:r>
          </a:p>
          <a:p>
            <a:r>
              <a:rPr lang="ru-RU" dirty="0" smtClean="0">
                <a:latin typeface="Times New Roman" pitchFamily="18" charset="0"/>
                <a:cs typeface="Times New Roman" pitchFamily="18" charset="0"/>
              </a:rPr>
              <a:t>потеря сознания (кома).</a:t>
            </a:r>
          </a:p>
          <a:p>
            <a:pPr algn="ctr">
              <a:buNone/>
            </a:pPr>
            <a:r>
              <a:rPr lang="ru-RU" b="1" dirty="0" smtClean="0">
                <a:latin typeface="Times New Roman" pitchFamily="18" charset="0"/>
                <a:cs typeface="Times New Roman" pitchFamily="18" charset="0"/>
              </a:rPr>
              <a:t>Симптомы теплового удара у новорожденных детей:</a:t>
            </a:r>
          </a:p>
          <a:p>
            <a:r>
              <a:rPr lang="ru-RU" dirty="0" smtClean="0">
                <a:latin typeface="Times New Roman" pitchFamily="18" charset="0"/>
                <a:cs typeface="Times New Roman" pitchFamily="18" charset="0"/>
              </a:rPr>
              <a:t>покраснение кожи;</a:t>
            </a:r>
          </a:p>
          <a:p>
            <a:r>
              <a:rPr lang="ru-RU" dirty="0" smtClean="0">
                <a:latin typeface="Times New Roman" pitchFamily="18" charset="0"/>
                <a:cs typeface="Times New Roman" pitchFamily="18" charset="0"/>
              </a:rPr>
              <a:t>рвота;</a:t>
            </a:r>
          </a:p>
          <a:p>
            <a:r>
              <a:rPr lang="ru-RU" dirty="0" smtClean="0">
                <a:latin typeface="Times New Roman" pitchFamily="18" charset="0"/>
                <a:cs typeface="Times New Roman" pitchFamily="18" charset="0"/>
              </a:rPr>
              <a:t>понос;</a:t>
            </a:r>
          </a:p>
          <a:p>
            <a:r>
              <a:rPr lang="ru-RU" dirty="0" smtClean="0">
                <a:latin typeface="Times New Roman" pitchFamily="18" charset="0"/>
                <a:cs typeface="Times New Roman" pitchFamily="18" charset="0"/>
              </a:rPr>
              <a:t>резкое повышение температуры тела;</a:t>
            </a:r>
          </a:p>
          <a:p>
            <a:r>
              <a:rPr lang="ru-RU" dirty="0" smtClean="0">
                <a:latin typeface="Times New Roman" pitchFamily="18" charset="0"/>
                <a:cs typeface="Times New Roman" pitchFamily="18" charset="0"/>
              </a:rPr>
              <a:t>судороги;</a:t>
            </a:r>
          </a:p>
          <a:p>
            <a:r>
              <a:rPr lang="ru-RU" dirty="0" smtClean="0">
                <a:latin typeface="Times New Roman" pitchFamily="18" charset="0"/>
                <a:cs typeface="Times New Roman" pitchFamily="18" charset="0"/>
              </a:rPr>
              <a:t>стремительное ухудшение общего состояния.</a:t>
            </a:r>
          </a:p>
          <a:p>
            <a:endParaRPr lang="ru-RU"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normAutofit fontScale="70000" lnSpcReduction="20000"/>
          </a:bodyPr>
          <a:lstStyle/>
          <a:p>
            <a:pPr algn="ctr">
              <a:buNone/>
            </a:pPr>
            <a:r>
              <a:rPr lang="ru-RU" b="1" dirty="0" smtClean="0">
                <a:latin typeface="Times New Roman" pitchFamily="18" charset="0"/>
                <a:cs typeface="Times New Roman" pitchFamily="18" charset="0"/>
              </a:rPr>
              <a:t>Первая помощь при тепловом ударе</a:t>
            </a:r>
          </a:p>
          <a:p>
            <a:r>
              <a:rPr lang="ru-RU" dirty="0" smtClean="0">
                <a:latin typeface="Times New Roman" pitchFamily="18" charset="0"/>
                <a:cs typeface="Times New Roman" pitchFamily="18" charset="0"/>
              </a:rPr>
              <a:t>Перенесите пострадавшего в прохладное помещение, где есть доступ свежего воздуха, или в тень.</a:t>
            </a:r>
          </a:p>
          <a:p>
            <a:r>
              <a:rPr lang="ru-RU" dirty="0" smtClean="0">
                <a:latin typeface="Times New Roman" pitchFamily="18" charset="0"/>
                <a:cs typeface="Times New Roman" pitchFamily="18" charset="0"/>
              </a:rPr>
              <a:t>Положите пострадавшего на спину, под ноги положите валик из одежды.</a:t>
            </a:r>
          </a:p>
          <a:p>
            <a:r>
              <a:rPr lang="ru-RU" dirty="0" smtClean="0">
                <a:latin typeface="Times New Roman" pitchFamily="18" charset="0"/>
                <a:cs typeface="Times New Roman" pitchFamily="18" charset="0"/>
              </a:rPr>
              <a:t>Снимите с пострадавшего одежду. Оберните его холодной, влажной простыней.</a:t>
            </a:r>
          </a:p>
          <a:p>
            <a:r>
              <a:rPr lang="ru-RU" dirty="0" smtClean="0">
                <a:latin typeface="Times New Roman" pitchFamily="18" charset="0"/>
                <a:cs typeface="Times New Roman" pitchFamily="18" charset="0"/>
              </a:rPr>
              <a:t>На голову положите смоченное холодной водой полотенце или пузырь со льдом.</a:t>
            </a:r>
          </a:p>
          <a:p>
            <a:r>
              <a:rPr lang="ru-RU" dirty="0" smtClean="0">
                <a:latin typeface="Times New Roman" pitchFamily="18" charset="0"/>
                <a:cs typeface="Times New Roman" pitchFamily="18" charset="0"/>
              </a:rPr>
              <a:t>Положите пакет со льдом или холодный компресс на область крупных сосудов (шею, под мышки и паховую область) пострадавшего.</a:t>
            </a:r>
          </a:p>
          <a:p>
            <a:r>
              <a:rPr lang="ru-RU" dirty="0" smtClean="0">
                <a:latin typeface="Times New Roman" pitchFamily="18" charset="0"/>
                <a:cs typeface="Times New Roman" pitchFamily="18" charset="0"/>
              </a:rPr>
              <a:t>Включите рядом с пострадавшим вентилятор или обмахивайте его чем-либо, чтобы было движение воздуха и происходило испарение влаги.</a:t>
            </a:r>
          </a:p>
          <a:p>
            <a:r>
              <a:rPr lang="ru-RU" dirty="0" smtClean="0">
                <a:latin typeface="Times New Roman" pitchFamily="18" charset="0"/>
                <a:cs typeface="Times New Roman" pitchFamily="18" charset="0"/>
              </a:rPr>
              <a:t>Как только температура у пострадавшего снизится до 38°С, поверните его на бок. Больше температуру не снижайте.</a:t>
            </a:r>
          </a:p>
          <a:p>
            <a:r>
              <a:rPr lang="ru-RU" b="1" dirty="0" smtClean="0">
                <a:latin typeface="Times New Roman" pitchFamily="18" charset="0"/>
                <a:cs typeface="Times New Roman" pitchFamily="18" charset="0"/>
              </a:rPr>
              <a:t>Не давайте пострадавшему лекарственных препаратов для снижения температуры.</a:t>
            </a:r>
            <a:endParaRPr lang="ru-RU" dirty="0" smtClean="0">
              <a:latin typeface="Times New Roman" pitchFamily="18" charset="0"/>
              <a:cs typeface="Times New Roman" pitchFamily="18" charset="0"/>
            </a:endParaRPr>
          </a:p>
          <a:p>
            <a:r>
              <a:rPr lang="ru-RU" b="1" dirty="0" smtClean="0">
                <a:latin typeface="Times New Roman" pitchFamily="18" charset="0"/>
                <a:cs typeface="Times New Roman" pitchFamily="18" charset="0"/>
              </a:rPr>
              <a:t>Не протирайте кожу спиртом или водкой.</a:t>
            </a:r>
            <a:endParaRPr lang="ru-RU" dirty="0" smtClean="0">
              <a:latin typeface="Times New Roman" pitchFamily="18" charset="0"/>
              <a:cs typeface="Times New Roman" pitchFamily="18" charset="0"/>
            </a:endParaRPr>
          </a:p>
          <a:p>
            <a:endParaRPr lang="ru-RU"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normAutofit fontScale="70000" lnSpcReduction="20000"/>
          </a:bodyPr>
          <a:lstStyle/>
          <a:p>
            <a:pPr algn="ctr">
              <a:buNone/>
            </a:pPr>
            <a:r>
              <a:rPr lang="ru-RU" b="1" dirty="0" smtClean="0">
                <a:latin typeface="Times New Roman" pitchFamily="18" charset="0"/>
                <a:cs typeface="Times New Roman" pitchFamily="18" charset="0"/>
              </a:rPr>
              <a:t>Профилактика теплового удара</a:t>
            </a:r>
          </a:p>
          <a:p>
            <a:r>
              <a:rPr lang="ru-RU" dirty="0" smtClean="0">
                <a:latin typeface="Times New Roman" pitchFamily="18" charset="0"/>
                <a:cs typeface="Times New Roman" pitchFamily="18" charset="0"/>
              </a:rPr>
              <a:t> </a:t>
            </a:r>
          </a:p>
          <a:p>
            <a:r>
              <a:rPr lang="ru-RU" dirty="0" smtClean="0">
                <a:latin typeface="Times New Roman" pitchFamily="18" charset="0"/>
                <a:cs typeface="Times New Roman" pitchFamily="18" charset="0"/>
              </a:rPr>
              <a:t>Пейте достаточно жидкости в жаркое время года, особенно если Ваша моча имеет темно-желтый цвет.</a:t>
            </a:r>
          </a:p>
          <a:p>
            <a:r>
              <a:rPr lang="ru-RU" dirty="0" smtClean="0">
                <a:latin typeface="Times New Roman" pitchFamily="18" charset="0"/>
                <a:cs typeface="Times New Roman" pitchFamily="18" charset="0"/>
              </a:rPr>
              <a:t>Не оставайтесь сами и </a:t>
            </a:r>
            <a:r>
              <a:rPr lang="ru-RU" b="1" dirty="0" smtClean="0">
                <a:latin typeface="Times New Roman" pitchFamily="18" charset="0"/>
                <a:cs typeface="Times New Roman" pitchFamily="18" charset="0"/>
              </a:rPr>
              <a:t>не оставляйте детей, а также людей преклонного возраста</a:t>
            </a:r>
            <a:r>
              <a:rPr lang="ru-RU" dirty="0" smtClean="0">
                <a:latin typeface="Times New Roman" pitchFamily="18" charset="0"/>
                <a:cs typeface="Times New Roman" pitchFamily="18" charset="0"/>
              </a:rPr>
              <a:t> в закрытом автомобиле в жаркую погоду.</a:t>
            </a:r>
          </a:p>
          <a:p>
            <a:r>
              <a:rPr lang="ru-RU" dirty="0" smtClean="0">
                <a:latin typeface="Times New Roman" pitchFamily="18" charset="0"/>
                <a:cs typeface="Times New Roman" pitchFamily="18" charset="0"/>
              </a:rPr>
              <a:t>Не пейте в жаркую погоду напитки, содержащие алкоголь или кофеин.</a:t>
            </a:r>
          </a:p>
          <a:p>
            <a:r>
              <a:rPr lang="ru-RU" dirty="0" smtClean="0">
                <a:latin typeface="Times New Roman" pitchFamily="18" charset="0"/>
                <a:cs typeface="Times New Roman" pitchFamily="18" charset="0"/>
              </a:rPr>
              <a:t>Будьте осторожны, когда находитесь на солнце. При первых признаках перегревания уходите в тень или прохладное помещение.</a:t>
            </a:r>
          </a:p>
          <a:p>
            <a:r>
              <a:rPr lang="ru-RU" dirty="0" smtClean="0">
                <a:latin typeface="Times New Roman" pitchFamily="18" charset="0"/>
                <a:cs typeface="Times New Roman" pitchFamily="18" charset="0"/>
              </a:rPr>
              <a:t>Не занимайтесь физической работой или физическими упражнениями в жаркое время дня в период с 11.00 до 16.00 часов.</a:t>
            </a:r>
          </a:p>
          <a:p>
            <a:r>
              <a:rPr lang="ru-RU" dirty="0" smtClean="0">
                <a:latin typeface="Times New Roman" pitchFamily="18" charset="0"/>
                <a:cs typeface="Times New Roman" pitchFamily="18" charset="0"/>
              </a:rPr>
              <a:t>В жаркие, солнечные дни одевайтесь в легкую, светлую, свободную одежду из хлопка, которая не препятствует испарению пота. Носите широкополую шляпу, пользуйтесь зонтиком.</a:t>
            </a:r>
          </a:p>
          <a:p>
            <a:r>
              <a:rPr lang="ru-RU" dirty="0" smtClean="0">
                <a:latin typeface="Times New Roman" pitchFamily="18" charset="0"/>
                <a:cs typeface="Times New Roman" pitchFamily="18" charset="0"/>
              </a:rPr>
              <a:t>Если Вы чувствуете, что перегрелись, попытайтесь «остыть»: откройте окно, включите вентилятор или идите в помещение, где есть кондиционер.</a:t>
            </a:r>
          </a:p>
          <a:p>
            <a:r>
              <a:rPr lang="ru-RU" dirty="0" smtClean="0">
                <a:latin typeface="Times New Roman" pitchFamily="18" charset="0"/>
                <a:cs typeface="Times New Roman" pitchFamily="18" charset="0"/>
              </a:rPr>
              <a:t>Помните, что нельзя загорать или длительно находиться на солнце в жаркое время года, если Вы (или Ваш ребенок) принимаете мочегонные препараты, психотропные лекарства или некоторые антибиотики (например тетрациклин).</a:t>
            </a:r>
          </a:p>
          <a:p>
            <a:endParaRPr lang="ru-RU" dirty="0">
              <a:latin typeface="Times New Roman" pitchFamily="18" charset="0"/>
              <a:cs typeface="Times New Roman"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908720"/>
          </a:xfrm>
        </p:spPr>
        <p:txBody>
          <a:bodyPr>
            <a:normAutofit/>
          </a:bodyPr>
          <a:lstStyle/>
          <a:p>
            <a:r>
              <a:rPr lang="ru-RU" sz="2800" b="1" dirty="0" smtClean="0">
                <a:latin typeface="Times New Roman" pitchFamily="18" charset="0"/>
                <a:cs typeface="Times New Roman" pitchFamily="18" charset="0"/>
              </a:rPr>
              <a:t>Первая помощь при </a:t>
            </a:r>
            <a:r>
              <a:rPr lang="ru-RU" sz="2800" b="1" dirty="0" smtClean="0"/>
              <a:t>поражении электрическим током</a:t>
            </a:r>
            <a:endParaRPr lang="ru-RU" sz="2800" dirty="0"/>
          </a:p>
        </p:txBody>
      </p:sp>
      <p:sp>
        <p:nvSpPr>
          <p:cNvPr id="3" name="Содержимое 2"/>
          <p:cNvSpPr>
            <a:spLocks noGrp="1"/>
          </p:cNvSpPr>
          <p:nvPr>
            <p:ph idx="1"/>
          </p:nvPr>
        </p:nvSpPr>
        <p:spPr>
          <a:xfrm>
            <a:off x="0" y="980728"/>
            <a:ext cx="9144000" cy="5877272"/>
          </a:xfrm>
        </p:spPr>
        <p:txBody>
          <a:bodyPr>
            <a:normAutofit fontScale="85000" lnSpcReduction="20000"/>
          </a:bodyPr>
          <a:lstStyle/>
          <a:p>
            <a:r>
              <a:rPr lang="ru-RU" dirty="0" smtClean="0">
                <a:latin typeface="Times New Roman" pitchFamily="18" charset="0"/>
                <a:cs typeface="Times New Roman" pitchFamily="18" charset="0"/>
              </a:rPr>
              <a:t>Поражение электрическим током является опасной травмой, которая может представлять серьезную угрозу для жизни пострадавшего. </a:t>
            </a:r>
          </a:p>
          <a:p>
            <a:r>
              <a:rPr lang="ru-RU" dirty="0" smtClean="0">
                <a:latin typeface="Times New Roman" pitchFamily="18" charset="0"/>
                <a:cs typeface="Times New Roman" pitchFamily="18" charset="0"/>
              </a:rPr>
              <a:t>Это связано с тем, что при ударе током могут страдать сердце, легкие и другие внутренние органы. </a:t>
            </a:r>
          </a:p>
          <a:p>
            <a:r>
              <a:rPr lang="ru-RU" dirty="0" smtClean="0">
                <a:latin typeface="Times New Roman" pitchFamily="18" charset="0"/>
                <a:cs typeface="Times New Roman" pitchFamily="18" charset="0"/>
              </a:rPr>
              <a:t>При этом нарушения в их функционировании могут проявляться через определенное время после травмы.</a:t>
            </a:r>
          </a:p>
          <a:p>
            <a:r>
              <a:rPr lang="ru-RU" dirty="0" smtClean="0">
                <a:latin typeface="Times New Roman" pitchFamily="18" charset="0"/>
                <a:cs typeface="Times New Roman" pitchFamily="18" charset="0"/>
              </a:rPr>
              <a:t>В связи с этим после сильного удара током пострадавший обязательно должен быть доставлен в медицинское учреждение, даже если у него на данный момент отсутствуют признаки серьезного ухудшения состояния. До этого необходим постоянный контроль его самочувствия. </a:t>
            </a:r>
          </a:p>
          <a:p>
            <a:r>
              <a:rPr lang="ru-RU" dirty="0" smtClean="0">
                <a:latin typeface="Times New Roman" pitchFamily="18" charset="0"/>
                <a:cs typeface="Times New Roman" pitchFamily="18" charset="0"/>
              </a:rPr>
              <a:t>Кроме того, может потребоваться оказание первой помощи при поражении электрическим током для спасения жизни пострадавшего.</a:t>
            </a: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lstStyle/>
          <a:p>
            <a:pPr algn="ctr">
              <a:buNone/>
            </a:pPr>
            <a:endParaRPr lang="ru-RU" dirty="0" smtClean="0">
              <a:latin typeface="Times New Roman" pitchFamily="18" charset="0"/>
              <a:cs typeface="Times New Roman" pitchFamily="18" charset="0"/>
            </a:endParaRPr>
          </a:p>
          <a:p>
            <a:pPr algn="ctr">
              <a:buNone/>
            </a:pPr>
            <a:endParaRPr lang="ru-RU" dirty="0">
              <a:latin typeface="Times New Roman" pitchFamily="18" charset="0"/>
              <a:cs typeface="Times New Roman" pitchFamily="18" charset="0"/>
            </a:endParaRPr>
          </a:p>
          <a:p>
            <a:pPr algn="ctr">
              <a:buNone/>
            </a:pPr>
            <a:r>
              <a:rPr lang="ru-RU" dirty="0" smtClean="0">
                <a:latin typeface="Times New Roman" pitchFamily="18" charset="0"/>
                <a:cs typeface="Times New Roman" pitchFamily="18" charset="0"/>
              </a:rPr>
              <a:t>Первая </a:t>
            </a:r>
            <a:r>
              <a:rPr lang="ru-RU" dirty="0">
                <a:latin typeface="Times New Roman" pitchFamily="18" charset="0"/>
                <a:cs typeface="Times New Roman" pitchFamily="18" charset="0"/>
              </a:rPr>
              <a:t>помощь при ранениях и травматических повреждениях, наложение транспортных шин. </a:t>
            </a:r>
          </a:p>
          <a:p>
            <a:pPr algn="ctr">
              <a:buNone/>
            </a:pPr>
            <a:r>
              <a:rPr lang="ru-RU" dirty="0">
                <a:latin typeface="Times New Roman" pitchFamily="18" charset="0"/>
                <a:cs typeface="Times New Roman" pitchFamily="18" charset="0"/>
              </a:rPr>
              <a:t>Виды кровотечений, способы временной остановки кровотечения.</a:t>
            </a:r>
          </a:p>
          <a:p>
            <a:pPr algn="ctr">
              <a:buNone/>
            </a:pPr>
            <a:r>
              <a:rPr lang="ru-RU" dirty="0">
                <a:latin typeface="Times New Roman" pitchFamily="18" charset="0"/>
                <a:cs typeface="Times New Roman" pitchFamily="18" charset="0"/>
              </a:rPr>
              <a:t>Первая помощь при тепловых поражениях и </a:t>
            </a:r>
            <a:r>
              <a:rPr lang="ru-RU" dirty="0" err="1">
                <a:latin typeface="Times New Roman" pitchFamily="18" charset="0"/>
                <a:cs typeface="Times New Roman" pitchFamily="18" charset="0"/>
              </a:rPr>
              <a:t>электротравме</a:t>
            </a:r>
            <a:r>
              <a:rPr lang="ru-RU" dirty="0">
                <a:latin typeface="Times New Roman" pitchFamily="18" charset="0"/>
                <a:cs typeface="Times New Roman" pitchFamily="18" charset="0"/>
              </a:rPr>
              <a:t>. </a:t>
            </a:r>
          </a:p>
          <a:p>
            <a:pPr algn="ctr">
              <a:buNone/>
            </a:pPr>
            <a:r>
              <a:rPr lang="ru-RU" dirty="0">
                <a:latin typeface="Times New Roman" pitchFamily="18" charset="0"/>
                <a:cs typeface="Times New Roman" pitchFamily="18" charset="0"/>
              </a:rPr>
              <a:t>Понятие утопления: виды, оказание первой помощи.</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normAutofit fontScale="55000" lnSpcReduction="20000"/>
          </a:bodyPr>
          <a:lstStyle/>
          <a:p>
            <a:pPr>
              <a:buNone/>
            </a:pPr>
            <a:r>
              <a:rPr lang="ru-RU" b="1" dirty="0" smtClean="0">
                <a:latin typeface="Times New Roman" pitchFamily="18" charset="0"/>
                <a:cs typeface="Times New Roman" pitchFamily="18" charset="0"/>
              </a:rPr>
              <a:t>Первые действия</a:t>
            </a:r>
          </a:p>
          <a:p>
            <a:r>
              <a:rPr lang="ru-RU" sz="3500" dirty="0" smtClean="0">
                <a:latin typeface="Times New Roman" pitchFamily="18" charset="0"/>
                <a:cs typeface="Times New Roman" pitchFamily="18" charset="0"/>
              </a:rPr>
              <a:t>Для спасения жизни пострадавшего при сильном ударе электрическим током, необходимо в первую очередь предпринять следующие действия:</a:t>
            </a:r>
          </a:p>
          <a:p>
            <a:r>
              <a:rPr lang="ru-RU" sz="3500" dirty="0" smtClean="0">
                <a:latin typeface="Times New Roman" pitchFamily="18" charset="0"/>
                <a:cs typeface="Times New Roman" pitchFamily="18" charset="0"/>
              </a:rPr>
              <a:t>Прежде всего, нужно прекратить воздействие электрического тока на пострадавшего. Для этого по возможности необходимо сразу же отключить электроустановку.</a:t>
            </a:r>
          </a:p>
          <a:p>
            <a:r>
              <a:rPr lang="ru-RU" sz="3500" dirty="0" smtClean="0">
                <a:latin typeface="Times New Roman" pitchFamily="18" charset="0"/>
                <a:cs typeface="Times New Roman" pitchFamily="18" charset="0"/>
              </a:rPr>
              <a:t>Если пострадавший держится за оголенный провод или кабель, его можно перерубить при помощи топора или другого инструмента с диэлектрической ручкой (сухой деревянной или изолированной).</a:t>
            </a:r>
          </a:p>
          <a:p>
            <a:r>
              <a:rPr lang="ru-RU" sz="3500" dirty="0" smtClean="0">
                <a:latin typeface="Times New Roman" pitchFamily="18" charset="0"/>
                <a:cs typeface="Times New Roman" pitchFamily="18" charset="0"/>
              </a:rPr>
              <a:t>Если нет возможности отключить электричество, пострадавшего необходимо оттолкнуть или оттянуть. Для этого ни в коем случае нельзя прикасаться к человеку, использовать металлические или мокрые предметы. Это приведет к поражению током самого оказывающего помощь. Необходимо использовать деревянные палки, доски, сухие канаты и т.п. Также можно потянуть за верхнюю одежду пострадавшего, если она сухая. Использование таких подручных средств допускается только в электроустановках с напряжением до 1 000 Вольт.</a:t>
            </a:r>
          </a:p>
          <a:p>
            <a:r>
              <a:rPr lang="ru-RU" sz="3500" dirty="0" smtClean="0">
                <a:latin typeface="Times New Roman" pitchFamily="18" charset="0"/>
                <a:cs typeface="Times New Roman" pitchFamily="18" charset="0"/>
              </a:rPr>
              <a:t>В электроустановках с напряжение выше 1 000 вольт в наличии должны иметься специальные средства защиты и инструменты, которые можно использовать для прекращения воздействия тока на пострадавшего (изолирующие штанги и щипцы, диэлектрические перчатки, боты, галоши).</a:t>
            </a:r>
          </a:p>
          <a:p>
            <a:r>
              <a:rPr lang="ru-RU" sz="3500" dirty="0" smtClean="0">
                <a:latin typeface="Times New Roman" pitchFamily="18" charset="0"/>
                <a:cs typeface="Times New Roman" pitchFamily="18" charset="0"/>
              </a:rPr>
              <a:t>После этого необходимо вызывать медицинских работников. Пострадавшего нужно уложить на сухую доску, фанеру и т.п., проверить наличие дыхания и пульса, проверить зрачки.</a:t>
            </a:r>
          </a:p>
          <a:p>
            <a:r>
              <a:rPr lang="ru-RU" sz="3500" dirty="0" smtClean="0">
                <a:latin typeface="Times New Roman" pitchFamily="18" charset="0"/>
                <a:cs typeface="Times New Roman" pitchFamily="18" charset="0"/>
              </a:rPr>
              <a:t>Если отсутствует пульс и дыхание, либо дыхание является прерывистым, зрачки сильно расширены, необходимо срочно приступать к оказанию первой медицинской помощи при поражении электротоком.</a:t>
            </a:r>
          </a:p>
          <a:p>
            <a:endParaRPr lang="ru-RU"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normAutofit fontScale="77500" lnSpcReduction="20000"/>
          </a:bodyPr>
          <a:lstStyle/>
          <a:p>
            <a:pPr>
              <a:buNone/>
            </a:pPr>
            <a:r>
              <a:rPr lang="ru-RU" b="1" dirty="0" smtClean="0">
                <a:latin typeface="Times New Roman" pitchFamily="18" charset="0"/>
                <a:cs typeface="Times New Roman" pitchFamily="18" charset="0"/>
              </a:rPr>
              <a:t>Оказание помощи</a:t>
            </a:r>
          </a:p>
          <a:p>
            <a:r>
              <a:rPr lang="ru-RU" dirty="0" smtClean="0">
                <a:latin typeface="Times New Roman" pitchFamily="18" charset="0"/>
                <a:cs typeface="Times New Roman" pitchFamily="18" charset="0"/>
              </a:rPr>
              <a:t>Пострадавшему от удара нужно обеспечить покой. </a:t>
            </a:r>
          </a:p>
          <a:p>
            <a:r>
              <a:rPr lang="ru-RU" dirty="0" smtClean="0">
                <a:latin typeface="Times New Roman" pitchFamily="18" charset="0"/>
                <a:cs typeface="Times New Roman" pitchFamily="18" charset="0"/>
              </a:rPr>
              <a:t>Если он находится в сознании, его необходимо удобно уложить и укрыть одеялом. До прибытия медицинских работников должен регулярно проверяться пульс и дыхание. </a:t>
            </a:r>
          </a:p>
          <a:p>
            <a:r>
              <a:rPr lang="ru-RU" dirty="0" smtClean="0">
                <a:latin typeface="Times New Roman" pitchFamily="18" charset="0"/>
                <a:cs typeface="Times New Roman" pitchFamily="18" charset="0"/>
              </a:rPr>
              <a:t>Если имеются сопутствующие травмы или ожоги, необходимо оказать соответствующую помощь. </a:t>
            </a:r>
          </a:p>
          <a:p>
            <a:r>
              <a:rPr lang="ru-RU" dirty="0" smtClean="0">
                <a:latin typeface="Times New Roman" pitchFamily="18" charset="0"/>
                <a:cs typeface="Times New Roman" pitchFamily="18" charset="0"/>
              </a:rPr>
              <a:t>Если сопутствующих травм и ожогов нет, не следует давать пострадавшему никаких медикаментов.</a:t>
            </a:r>
          </a:p>
          <a:p>
            <a:r>
              <a:rPr lang="ru-RU" dirty="0" smtClean="0">
                <a:latin typeface="Times New Roman" pitchFamily="18" charset="0"/>
                <a:cs typeface="Times New Roman" pitchFamily="18" charset="0"/>
              </a:rPr>
              <a:t>При потере сознания нужно убедиться в наличии дыхания и пульса. Если они не нарушены, пострадавшего укладывают на мягкую подстилку, одежду расстегивают, чтобы она не стесняла дыхание. </a:t>
            </a:r>
          </a:p>
          <a:p>
            <a:r>
              <a:rPr lang="ru-RU" dirty="0" smtClean="0">
                <a:latin typeface="Times New Roman" pitchFamily="18" charset="0"/>
                <a:cs typeface="Times New Roman" pitchFamily="18" charset="0"/>
              </a:rPr>
              <a:t>При наличии во рту крови и слизи их необходимо удалить. Пострадавшего нужно согреть и постоянно контролировать дыхание и пульс. </a:t>
            </a:r>
          </a:p>
          <a:p>
            <a:r>
              <a:rPr lang="ru-RU" dirty="0" smtClean="0">
                <a:latin typeface="Times New Roman" pitchFamily="18" charset="0"/>
                <a:cs typeface="Times New Roman" pitchFamily="18" charset="0"/>
              </a:rPr>
              <a:t>При отсутствии или нарушении дыхания и пульса незамедлительно приступают к реанимационным мероприятиям путем выполнения искусственного дыхания и непрямого массажа сердца.</a:t>
            </a:r>
          </a:p>
          <a:p>
            <a:endParaRPr lang="ru-RU"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normAutofit fontScale="55000" lnSpcReduction="20000"/>
          </a:bodyPr>
          <a:lstStyle/>
          <a:p>
            <a:r>
              <a:rPr lang="ru-RU" b="1" dirty="0" smtClean="0">
                <a:latin typeface="Times New Roman" pitchFamily="18" charset="0"/>
                <a:cs typeface="Times New Roman" pitchFamily="18" charset="0"/>
              </a:rPr>
              <a:t>Искусственное дыхание и непрямой массаж сердца</a:t>
            </a:r>
          </a:p>
          <a:p>
            <a:r>
              <a:rPr lang="ru-RU" dirty="0" smtClean="0">
                <a:latin typeface="Times New Roman" pitchFamily="18" charset="0"/>
                <a:cs typeface="Times New Roman" pitchFamily="18" charset="0"/>
              </a:rPr>
              <a:t>Перед выполнением искусственного дыхания пострадавшего нужно уложить и запрокинуть его голову. При этом его подбородок должен оказаться на одном уровне с шеей. После этого необходимо открыть рот и удалить из него все посторонние предметы. Затем на рот пострадавшего накладывается платок или марля. </a:t>
            </a:r>
          </a:p>
          <a:p>
            <a:r>
              <a:rPr lang="ru-RU" dirty="0" smtClean="0">
                <a:latin typeface="Times New Roman" pitchFamily="18" charset="0"/>
                <a:cs typeface="Times New Roman" pitchFamily="18" charset="0"/>
              </a:rPr>
              <a:t>Оказывающий помощь делает глубокий вдох и выдыхает воздух в рот пострадавшего, зажимая при этом его нос пальцами. При этом должно быть заметно расширение грудной клетки. </a:t>
            </a:r>
            <a:r>
              <a:rPr lang="ru-RU" b="1" dirty="0" smtClean="0">
                <a:latin typeface="Times New Roman" pitchFamily="18" charset="0"/>
                <a:cs typeface="Times New Roman" pitchFamily="18" charset="0"/>
              </a:rPr>
              <a:t>Частота вдохов должна составлять 10-12 раз в минуту.</a:t>
            </a:r>
            <a:r>
              <a:rPr lang="ru-RU" dirty="0" smtClean="0">
                <a:latin typeface="Times New Roman" pitchFamily="18" charset="0"/>
                <a:cs typeface="Times New Roman" pitchFamily="18" charset="0"/>
              </a:rPr>
              <a:t> </a:t>
            </a:r>
          </a:p>
          <a:p>
            <a:r>
              <a:rPr lang="ru-RU" dirty="0" smtClean="0">
                <a:latin typeface="Times New Roman" pitchFamily="18" charset="0"/>
                <a:cs typeface="Times New Roman" pitchFamily="18" charset="0"/>
              </a:rPr>
              <a:t>Искусственное дыхание нужно продолжать до полного восстановления самостоятельного дыхания и сознания пострадавшего.</a:t>
            </a:r>
          </a:p>
          <a:p>
            <a:r>
              <a:rPr lang="ru-RU" dirty="0" smtClean="0">
                <a:latin typeface="Times New Roman" pitchFamily="18" charset="0"/>
                <a:cs typeface="Times New Roman" pitchFamily="18" charset="0"/>
              </a:rPr>
              <a:t>Если у пораженного электротоком отсутствует пульс, то искусственное дыхание выполняют совместно с непрямым массажем сердца. </a:t>
            </a:r>
          </a:p>
          <a:p>
            <a:r>
              <a:rPr lang="ru-RU" dirty="0" smtClean="0">
                <a:latin typeface="Times New Roman" pitchFamily="18" charset="0"/>
                <a:cs typeface="Times New Roman" pitchFamily="18" charset="0"/>
              </a:rPr>
              <a:t>Для его проведения необходимо две руки соединить в запястьях и приложить к нижней трети грудины пострадавшего. После этого делают быстрые ритмичные толчки с частотой 60 раз в минуту, при которых грудина должна немного прогибаться вниз. Лучше всего, если искусственное дыхание и непрямой массаж делают два человека. </a:t>
            </a:r>
            <a:r>
              <a:rPr lang="ru-RU" b="1" dirty="0" smtClean="0">
                <a:latin typeface="Times New Roman" pitchFamily="18" charset="0"/>
                <a:cs typeface="Times New Roman" pitchFamily="18" charset="0"/>
              </a:rPr>
              <a:t>После каждый 5 толчков на грудину делают одно вдувание в рот. </a:t>
            </a:r>
          </a:p>
          <a:p>
            <a:r>
              <a:rPr lang="ru-RU" dirty="0" smtClean="0">
                <a:latin typeface="Times New Roman" pitchFamily="18" charset="0"/>
                <a:cs typeface="Times New Roman" pitchFamily="18" charset="0"/>
              </a:rPr>
              <a:t>Если же реанимационные мероприятия выполняет один человек, то нужно через каждые 10 толчков выполнять подряд 2 вдувания.</a:t>
            </a:r>
          </a:p>
          <a:p>
            <a:r>
              <a:rPr lang="ru-RU" dirty="0" smtClean="0">
                <a:latin typeface="Times New Roman" pitchFamily="18" charset="0"/>
                <a:cs typeface="Times New Roman" pitchFamily="18" charset="0"/>
              </a:rPr>
              <a:t> </a:t>
            </a:r>
            <a:r>
              <a:rPr lang="ru-RU" b="1" dirty="0" smtClean="0">
                <a:latin typeface="Times New Roman" pitchFamily="18" charset="0"/>
                <a:cs typeface="Times New Roman" pitchFamily="18" charset="0"/>
              </a:rPr>
              <a:t>Выполнять реанимационные мероприятия нужно до приезда медиков или до появления у пострадавшего следующих признаков:</a:t>
            </a:r>
          </a:p>
          <a:p>
            <a:r>
              <a:rPr lang="ru-RU" dirty="0" smtClean="0">
                <a:latin typeface="Times New Roman" pitchFamily="18" charset="0"/>
                <a:cs typeface="Times New Roman" pitchFamily="18" charset="0"/>
              </a:rPr>
              <a:t>восстановление нормального цвета лица;</a:t>
            </a:r>
          </a:p>
          <a:p>
            <a:r>
              <a:rPr lang="ru-RU" dirty="0" smtClean="0">
                <a:latin typeface="Times New Roman" pitchFamily="18" charset="0"/>
                <a:cs typeface="Times New Roman" pitchFamily="18" charset="0"/>
              </a:rPr>
              <a:t>появление самостоятельного равномерного дыхания;</a:t>
            </a:r>
          </a:p>
          <a:p>
            <a:r>
              <a:rPr lang="ru-RU" dirty="0" smtClean="0">
                <a:latin typeface="Times New Roman" pitchFamily="18" charset="0"/>
                <a:cs typeface="Times New Roman" pitchFamily="18" charset="0"/>
              </a:rPr>
              <a:t>наличие самостоятельного пульса;</a:t>
            </a:r>
          </a:p>
          <a:p>
            <a:r>
              <a:rPr lang="ru-RU" dirty="0" smtClean="0">
                <a:latin typeface="Times New Roman" pitchFamily="18" charset="0"/>
                <a:cs typeface="Times New Roman" pitchFamily="18" charset="0"/>
              </a:rPr>
              <a:t>сужение зрачков при проверке.</a:t>
            </a:r>
          </a:p>
          <a:p>
            <a:endParaRPr lang="ru-RU"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a:ln>
            <a:noFill/>
          </a:ln>
          <a:effectLst>
            <a:outerShdw blurRad="127000" dist="38100" dir="2700000" algn="ctr">
              <a:srgbClr val="000000">
                <a:alpha val="45000"/>
              </a:srgbClr>
            </a:outerShdw>
          </a:effectLst>
          <a:scene3d>
            <a:camera prst="perspectiveHeroicExtremeLeftFacing"/>
            <a:lightRig rig="soft" dir="t">
              <a:rot lat="0" lon="0" rev="0"/>
            </a:lightRig>
          </a:scene3d>
          <a:sp3d prstMaterial="translucentPowder">
            <a:bevelT w="203200" h="50800" prst="softRound"/>
          </a:sp3d>
        </p:spPr>
        <p:txBody>
          <a:bodyPr/>
          <a:lstStyle/>
          <a:p>
            <a:endParaRPr lang="ru-RU" dirty="0" smtClean="0"/>
          </a:p>
          <a:p>
            <a:endParaRPr lang="ru-RU" dirty="0" smtClean="0"/>
          </a:p>
          <a:p>
            <a:endParaRPr lang="ru-RU" dirty="0" smtClean="0"/>
          </a:p>
          <a:p>
            <a:endParaRPr lang="ru-RU" dirty="0" smtClean="0"/>
          </a:p>
          <a:p>
            <a:pPr>
              <a:buNone/>
            </a:pPr>
            <a:endParaRPr lang="ru-RU" dirty="0" smtClean="0"/>
          </a:p>
          <a:p>
            <a:pPr algn="ctr">
              <a:buNone/>
            </a:pPr>
            <a:r>
              <a:rPr lang="ru-RU" dirty="0" smtClean="0"/>
              <a:t>Спасибо за внимание</a:t>
            </a:r>
          </a:p>
          <a:p>
            <a:endParaRPr lang="ru-RU"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20688"/>
          </a:xfrm>
        </p:spPr>
        <p:txBody>
          <a:bodyPr>
            <a:normAutofit/>
          </a:bodyPr>
          <a:lstStyle/>
          <a:p>
            <a:r>
              <a:rPr lang="ru-RU" sz="2400" b="1" dirty="0" smtClean="0">
                <a:latin typeface="Times New Roman" pitchFamily="18" charset="0"/>
                <a:cs typeface="Times New Roman" pitchFamily="18" charset="0"/>
              </a:rPr>
              <a:t>Перелом </a:t>
            </a:r>
            <a:endParaRPr lang="ru-RU" sz="2400" b="1" dirty="0">
              <a:latin typeface="Times New Roman" pitchFamily="18" charset="0"/>
              <a:cs typeface="Times New Roman" pitchFamily="18" charset="0"/>
            </a:endParaRPr>
          </a:p>
        </p:txBody>
      </p:sp>
      <p:sp>
        <p:nvSpPr>
          <p:cNvPr id="3" name="Содержимое 2"/>
          <p:cNvSpPr>
            <a:spLocks noGrp="1"/>
          </p:cNvSpPr>
          <p:nvPr>
            <p:ph idx="1"/>
          </p:nvPr>
        </p:nvSpPr>
        <p:spPr>
          <a:xfrm>
            <a:off x="0" y="692696"/>
            <a:ext cx="9144000" cy="6165304"/>
          </a:xfrm>
        </p:spPr>
        <p:txBody>
          <a:bodyPr>
            <a:normAutofit fontScale="47500" lnSpcReduction="20000"/>
          </a:bodyPr>
          <a:lstStyle/>
          <a:p>
            <a:r>
              <a:rPr lang="ru-RU" sz="3400" dirty="0" smtClean="0">
                <a:latin typeface="Times New Roman" pitchFamily="18" charset="0"/>
                <a:cs typeface="Times New Roman" pitchFamily="18" charset="0"/>
              </a:rPr>
              <a:t>Перелом - полное или частичное нарушение целостности кости называют переломом. Если кожные покровы и мышцы при этом не нарушены, переломы относят к закрытым, а если нарушены к открытым. </a:t>
            </a:r>
          </a:p>
          <a:p>
            <a:r>
              <a:rPr lang="ru-RU" sz="3400" dirty="0" smtClean="0">
                <a:latin typeface="Times New Roman" pitchFamily="18" charset="0"/>
                <a:cs typeface="Times New Roman" pitchFamily="18" charset="0"/>
              </a:rPr>
              <a:t>Признаки, указывающие на наличие перелома, следующие; острая боль при попытках изменить положение поврежденной части тела, появление подвижности в тех местах, где ее не должно быть. </a:t>
            </a:r>
          </a:p>
          <a:p>
            <a:r>
              <a:rPr lang="ru-RU" sz="3400" dirty="0" smtClean="0">
                <a:latin typeface="Times New Roman" pitchFamily="18" charset="0"/>
                <a:cs typeface="Times New Roman" pitchFamily="18" charset="0"/>
              </a:rPr>
              <a:t>- При открытых переломах вначале надо остановить кровотечение и обработать рану, наложить повязку. </a:t>
            </a:r>
          </a:p>
          <a:p>
            <a:r>
              <a:rPr lang="ru-RU" sz="3400" dirty="0" smtClean="0">
                <a:latin typeface="Times New Roman" pitchFamily="18" charset="0"/>
                <a:cs typeface="Times New Roman" pitchFamily="18" charset="0"/>
              </a:rPr>
              <a:t>Нельзя пытаться придавать костям их естественное положение, так как отломанные концы костей могут повредить мягкие ткани, разорвать кровеносный сосуд, повредить нерв. </a:t>
            </a:r>
          </a:p>
          <a:p>
            <a:r>
              <a:rPr lang="ru-RU" sz="3400" dirty="0" smtClean="0">
                <a:latin typeface="Times New Roman" pitchFamily="18" charset="0"/>
                <a:cs typeface="Times New Roman" pitchFamily="18" charset="0"/>
              </a:rPr>
              <a:t>Пострадавшей части тела надо придать неподвижность, то есть зафиксировать ее. </a:t>
            </a:r>
          </a:p>
          <a:p>
            <a:r>
              <a:rPr lang="ru-RU" sz="3400" dirty="0" smtClean="0">
                <a:latin typeface="Times New Roman" pitchFamily="18" charset="0"/>
                <a:cs typeface="Times New Roman" pitchFamily="18" charset="0"/>
              </a:rPr>
              <a:t>- Если повреждена рука или нога, на нее накладывают шину.</a:t>
            </a:r>
          </a:p>
          <a:p>
            <a:r>
              <a:rPr lang="ru-RU" sz="3400" dirty="0" smtClean="0">
                <a:latin typeface="Times New Roman" pitchFamily="18" charset="0"/>
                <a:cs typeface="Times New Roman" pitchFamily="18" charset="0"/>
              </a:rPr>
              <a:t> Для этого используют либо специальные медицинские шины, либо подручные средства дощечки, картон. </a:t>
            </a:r>
          </a:p>
          <a:p>
            <a:r>
              <a:rPr lang="ru-RU" sz="3400" dirty="0" smtClean="0">
                <a:latin typeface="Times New Roman" pitchFamily="18" charset="0"/>
                <a:cs typeface="Times New Roman" pitchFamily="18" charset="0"/>
              </a:rPr>
              <a:t>Шина должна захватывать не менее двух соседних суставов. Шину накладывают со стороны </a:t>
            </a:r>
            <a:r>
              <a:rPr lang="ru-RU" sz="3400" dirty="0" err="1" smtClean="0">
                <a:latin typeface="Times New Roman" pitchFamily="18" charset="0"/>
                <a:cs typeface="Times New Roman" pitchFamily="18" charset="0"/>
              </a:rPr>
              <a:t>нетравмированных</a:t>
            </a:r>
            <a:r>
              <a:rPr lang="ru-RU" sz="3400" dirty="0" smtClean="0">
                <a:latin typeface="Times New Roman" pitchFamily="18" charset="0"/>
                <a:cs typeface="Times New Roman" pitchFamily="18" charset="0"/>
              </a:rPr>
              <a:t> участков тканей. </a:t>
            </a:r>
          </a:p>
          <a:p>
            <a:r>
              <a:rPr lang="ru-RU" sz="3400" dirty="0" smtClean="0">
                <a:latin typeface="Times New Roman" pitchFamily="18" charset="0"/>
                <a:cs typeface="Times New Roman" pitchFamily="18" charset="0"/>
              </a:rPr>
              <a:t>Под шиной должна быть мягкая ткань — вата или одежда. </a:t>
            </a:r>
          </a:p>
          <a:p>
            <a:r>
              <a:rPr lang="ru-RU" sz="3400" dirty="0" smtClean="0">
                <a:latin typeface="Times New Roman" pitchFamily="18" charset="0"/>
                <a:cs typeface="Times New Roman" pitchFamily="18" charset="0"/>
              </a:rPr>
              <a:t>Накладывать шину на голое тело нельзя. </a:t>
            </a:r>
          </a:p>
          <a:p>
            <a:r>
              <a:rPr lang="ru-RU" sz="3400" dirty="0" smtClean="0">
                <a:latin typeface="Times New Roman" pitchFamily="18" charset="0"/>
                <a:cs typeface="Times New Roman" pitchFamily="18" charset="0"/>
              </a:rPr>
              <a:t>Прибинтовывается шина не очень плотно: она не должна давить на поврежденную поверхность.</a:t>
            </a:r>
          </a:p>
          <a:p>
            <a:r>
              <a:rPr lang="ru-RU" sz="3400" dirty="0" smtClean="0">
                <a:latin typeface="Times New Roman" pitchFamily="18" charset="0"/>
                <a:cs typeface="Times New Roman" pitchFamily="18" charset="0"/>
              </a:rPr>
              <a:t> - При переломе бедра или костей голени накладывают шину вдоль вытянутой ноги. В крайнем случае можно прибинтовать больную йогу к здоровой. </a:t>
            </a:r>
          </a:p>
          <a:p>
            <a:r>
              <a:rPr lang="ru-RU" sz="3400" dirty="0" smtClean="0">
                <a:latin typeface="Times New Roman" pitchFamily="18" charset="0"/>
                <a:cs typeface="Times New Roman" pitchFamily="18" charset="0"/>
              </a:rPr>
              <a:t>- При переломе костей плеча, предплечья и кисти целесообразно руку согнуть в локте и помимо шины зафиксировать руку косынкой. </a:t>
            </a:r>
          </a:p>
          <a:p>
            <a:r>
              <a:rPr lang="ru-RU" sz="3400" dirty="0" smtClean="0">
                <a:latin typeface="Times New Roman" pitchFamily="18" charset="0"/>
                <a:cs typeface="Times New Roman" pitchFamily="18" charset="0"/>
              </a:rPr>
              <a:t>Можно концы косынки обвязать вокруг шеи и положить в нее руку с шиной.</a:t>
            </a:r>
          </a:p>
          <a:p>
            <a:pPr>
              <a:buNone/>
            </a:pPr>
            <a:r>
              <a:rPr lang="ru-RU" dirty="0" smtClean="0"/>
              <a:t> </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556792"/>
          </a:xfrm>
        </p:spPr>
        <p:txBody>
          <a:bodyPr>
            <a:normAutofit/>
          </a:bodyPr>
          <a:lstStyle/>
          <a:p>
            <a:r>
              <a:rPr lang="ru-RU" sz="2800" b="1" dirty="0" smtClean="0">
                <a:latin typeface="Times New Roman" pitchFamily="18" charset="0"/>
                <a:cs typeface="Times New Roman" pitchFamily="18" charset="0"/>
              </a:rPr>
              <a:t>Иммобилизация при переломе плечевой кости</a:t>
            </a:r>
            <a:endParaRPr lang="ru-RU" sz="2800" b="1" dirty="0">
              <a:latin typeface="Times New Roman" pitchFamily="18" charset="0"/>
              <a:cs typeface="Times New Roman" pitchFamily="18" charset="0"/>
            </a:endParaRPr>
          </a:p>
        </p:txBody>
      </p:sp>
      <p:pic>
        <p:nvPicPr>
          <p:cNvPr id="5" name="Содержимое 4" descr="https://konspekta.net/studopediaru/baza20/2808156453190.files/image003.jpg"/>
          <p:cNvPicPr>
            <a:picLocks noGrp="1"/>
          </p:cNvPicPr>
          <p:nvPr>
            <p:ph sz="half" idx="2"/>
          </p:nvPr>
        </p:nvPicPr>
        <p:blipFill>
          <a:blip r:embed="rId2" cstate="print"/>
          <a:srcRect/>
          <a:stretch>
            <a:fillRect/>
          </a:stretch>
        </p:blipFill>
        <p:spPr bwMode="auto">
          <a:xfrm>
            <a:off x="5220072" y="1628800"/>
            <a:ext cx="3096343" cy="4248472"/>
          </a:xfrm>
          <a:prstGeom prst="rect">
            <a:avLst/>
          </a:prstGeom>
          <a:noFill/>
          <a:ln w="9525">
            <a:noFill/>
            <a:miter lim="800000"/>
            <a:headEnd/>
            <a:tailEnd/>
          </a:ln>
        </p:spPr>
      </p:pic>
      <p:pic>
        <p:nvPicPr>
          <p:cNvPr id="6" name="Содержимое 5" descr="https://konspekta.net/studopediaru/baza20/2808156453190.files/image002.jpg"/>
          <p:cNvPicPr>
            <a:picLocks noGrp="1"/>
          </p:cNvPicPr>
          <p:nvPr>
            <p:ph sz="half" idx="1"/>
          </p:nvPr>
        </p:nvPicPr>
        <p:blipFill>
          <a:blip r:embed="rId3" cstate="print"/>
          <a:srcRect/>
          <a:stretch>
            <a:fillRect/>
          </a:stretch>
        </p:blipFill>
        <p:spPr bwMode="auto">
          <a:xfrm>
            <a:off x="251520" y="1700808"/>
            <a:ext cx="4176464" cy="4248472"/>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908720"/>
          </a:xfrm>
        </p:spPr>
        <p:txBody>
          <a:bodyPr>
            <a:normAutofit/>
          </a:bodyPr>
          <a:lstStyle/>
          <a:p>
            <a:r>
              <a:rPr lang="ru-RU" sz="2800" b="1" dirty="0" smtClean="0">
                <a:latin typeface="Times New Roman" pitchFamily="18" charset="0"/>
                <a:cs typeface="Times New Roman" pitchFamily="18" charset="0"/>
              </a:rPr>
              <a:t>Перелом ключицы</a:t>
            </a:r>
            <a:endParaRPr lang="ru-RU" sz="2800" b="1" dirty="0">
              <a:latin typeface="Times New Roman" pitchFamily="18" charset="0"/>
              <a:cs typeface="Times New Roman" pitchFamily="18" charset="0"/>
            </a:endParaRPr>
          </a:p>
        </p:txBody>
      </p:sp>
      <p:sp>
        <p:nvSpPr>
          <p:cNvPr id="3" name="Содержимое 2"/>
          <p:cNvSpPr>
            <a:spLocks noGrp="1"/>
          </p:cNvSpPr>
          <p:nvPr>
            <p:ph idx="1"/>
          </p:nvPr>
        </p:nvSpPr>
        <p:spPr>
          <a:xfrm>
            <a:off x="0" y="1124744"/>
            <a:ext cx="9144000" cy="5733256"/>
          </a:xfrm>
        </p:spPr>
        <p:txBody>
          <a:bodyPr>
            <a:normAutofit fontScale="92500" lnSpcReduction="20000"/>
          </a:bodyPr>
          <a:lstStyle/>
          <a:p>
            <a:r>
              <a:rPr lang="ru-RU" dirty="0" smtClean="0">
                <a:latin typeface="Times New Roman" pitchFamily="18" charset="0"/>
                <a:cs typeface="Times New Roman" pitchFamily="18" charset="0"/>
              </a:rPr>
              <a:t>Перелом ключицы  чаще бывает при падении на вытянутую руку. Медицинская помощь должна быть направлена на обездвижение пояса верхних конечностей.</a:t>
            </a:r>
          </a:p>
          <a:p>
            <a:endParaRPr lang="ru-RU" dirty="0" smtClean="0">
              <a:latin typeface="Times New Roman" pitchFamily="18" charset="0"/>
              <a:cs typeface="Times New Roman" pitchFamily="18" charset="0"/>
            </a:endParaRPr>
          </a:p>
          <a:p>
            <a:endParaRPr lang="ru-RU"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В подмышечную впадину с травмированной стороны подкладывают ком ваты и плечо туго прибинтовывают к туловищу, а предплечье подвешивают на косынке, второй косынкой прикрепляют руку к туловищу. Поврежденную руку можно уложить на поднятую полу пиджака .</a:t>
            </a:r>
          </a:p>
          <a:p>
            <a:pPr>
              <a:buNone/>
            </a:pPr>
            <a:r>
              <a:rPr lang="ru-RU" dirty="0" smtClean="0"/>
              <a:t> </a:t>
            </a: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908720"/>
          </a:xfrm>
        </p:spPr>
        <p:txBody>
          <a:bodyPr>
            <a:normAutofit/>
          </a:bodyPr>
          <a:lstStyle/>
          <a:p>
            <a:r>
              <a:rPr lang="ru-RU" sz="2000" b="1" dirty="0" smtClean="0">
                <a:latin typeface="Times New Roman" pitchFamily="18" charset="0"/>
                <a:cs typeface="Times New Roman" pitchFamily="18" charset="0"/>
              </a:rPr>
              <a:t>Фиксация рук при переломе ключицы</a:t>
            </a:r>
            <a:endParaRPr lang="ru-RU" sz="2000" b="1" dirty="0">
              <a:latin typeface="Times New Roman" pitchFamily="18" charset="0"/>
              <a:cs typeface="Times New Roman" pitchFamily="18" charset="0"/>
            </a:endParaRPr>
          </a:p>
        </p:txBody>
      </p:sp>
      <p:pic>
        <p:nvPicPr>
          <p:cNvPr id="5" name="Содержимое 4" descr="https://konspekta.net/studopediaru/baza20/2808156453190.files/image005.jpg"/>
          <p:cNvPicPr>
            <a:picLocks noGrp="1"/>
          </p:cNvPicPr>
          <p:nvPr>
            <p:ph sz="half" idx="2"/>
          </p:nvPr>
        </p:nvPicPr>
        <p:blipFill>
          <a:blip r:embed="rId2" cstate="print"/>
          <a:srcRect/>
          <a:stretch>
            <a:fillRect/>
          </a:stretch>
        </p:blipFill>
        <p:spPr bwMode="auto">
          <a:xfrm>
            <a:off x="5364088" y="1916832"/>
            <a:ext cx="3456383" cy="3960440"/>
          </a:xfrm>
          <a:prstGeom prst="rect">
            <a:avLst/>
          </a:prstGeom>
          <a:noFill/>
          <a:ln w="9525">
            <a:noFill/>
            <a:miter lim="800000"/>
            <a:headEnd/>
            <a:tailEnd/>
          </a:ln>
        </p:spPr>
      </p:pic>
      <p:pic>
        <p:nvPicPr>
          <p:cNvPr id="6" name="Содержимое 5" descr="https://konspekta.net/studopediaru/baza20/2808156453190.files/image004.jpg"/>
          <p:cNvPicPr>
            <a:picLocks noGrp="1"/>
          </p:cNvPicPr>
          <p:nvPr>
            <p:ph sz="half" idx="1"/>
          </p:nvPr>
        </p:nvPicPr>
        <p:blipFill>
          <a:blip r:embed="rId3" cstate="print"/>
          <a:srcRect/>
          <a:stretch>
            <a:fillRect/>
          </a:stretch>
        </p:blipFill>
        <p:spPr bwMode="auto">
          <a:xfrm>
            <a:off x="395536" y="2060848"/>
            <a:ext cx="3600400" cy="36004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half" idx="1"/>
          </p:nvPr>
        </p:nvSpPr>
        <p:spPr/>
        <p:txBody>
          <a:bodyPr/>
          <a:lstStyle/>
          <a:p>
            <a:endParaRPr lang="ru-RU"/>
          </a:p>
        </p:txBody>
      </p:sp>
      <p:sp>
        <p:nvSpPr>
          <p:cNvPr id="4" name="Содержимое 3"/>
          <p:cNvSpPr>
            <a:spLocks noGrp="1"/>
          </p:cNvSpPr>
          <p:nvPr>
            <p:ph sz="half" idx="2"/>
          </p:nvPr>
        </p:nvSpPr>
        <p:spPr/>
        <p:txBody>
          <a:bodyPr/>
          <a:lstStyle/>
          <a:p>
            <a:endParaRPr lang="ru-RU"/>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TotalTime>
  <Words>2931</Words>
  <Application>Microsoft Office PowerPoint</Application>
  <PresentationFormat>Экран (4:3)</PresentationFormat>
  <Paragraphs>244</Paragraphs>
  <Slides>44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44</vt:i4>
      </vt:variant>
    </vt:vector>
  </HeadingPairs>
  <TitlesOfParts>
    <vt:vector size="45" baseType="lpstr">
      <vt:lpstr>Тема Office</vt:lpstr>
      <vt:lpstr>Слайд 1</vt:lpstr>
      <vt:lpstr>Первая помощь при травмах  </vt:lpstr>
      <vt:lpstr>Общие понятия о первой медицинской помощи</vt:lpstr>
      <vt:lpstr>Слайд 4</vt:lpstr>
      <vt:lpstr>Перелом </vt:lpstr>
      <vt:lpstr>Иммобилизация при переломе плечевой кости</vt:lpstr>
      <vt:lpstr>Перелом ключицы</vt:lpstr>
      <vt:lpstr>Фиксация рук при переломе ключицы</vt:lpstr>
      <vt:lpstr>Слайд 9</vt:lpstr>
      <vt:lpstr>Слайд 10</vt:lpstr>
      <vt:lpstr> Шины из досок при переломе позвоночника </vt:lpstr>
      <vt:lpstr>Слайд 12</vt:lpstr>
      <vt:lpstr>     Поднимать пострадавшего с переломом позвоночника надо очень осторожно, в один прием, чтобы не вызвать смещения отломков и более тяжелых разрушений спинного мозга и органов таза. Несколько человек могут поднимать пострадавшего, взявшись за его одежду и действуя согласованно, по команде . </vt:lpstr>
      <vt:lpstr>Слайд 14</vt:lpstr>
      <vt:lpstr>Слайд 15</vt:lpstr>
      <vt:lpstr>Положение больного при переломе костей таза</vt:lpstr>
      <vt:lpstr>Слайд 17</vt:lpstr>
      <vt:lpstr>Слайд 18</vt:lpstr>
      <vt:lpstr> Способы иммобилизации при переломах нижних конечностей. </vt:lpstr>
      <vt:lpstr>РАНА.</vt:lpstr>
      <vt:lpstr>Ожоги</vt:lpstr>
      <vt:lpstr>Слайд 22</vt:lpstr>
      <vt:lpstr>Слайд 23</vt:lpstr>
      <vt:lpstr>продолжение</vt:lpstr>
      <vt:lpstr>Кровотечения</vt:lpstr>
      <vt:lpstr>Кровотечения</vt:lpstr>
      <vt:lpstr>Остановка наружного кровотечения</vt:lpstr>
      <vt:lpstr>продолжение</vt:lpstr>
      <vt:lpstr>продолжение</vt:lpstr>
      <vt:lpstr>Остановка артериального кровотечения</vt:lpstr>
      <vt:lpstr>Слайд 31</vt:lpstr>
      <vt:lpstr>Слайд 32</vt:lpstr>
      <vt:lpstr>Слайд 33</vt:lpstr>
      <vt:lpstr>Первая помощь при тепловом ударе</vt:lpstr>
      <vt:lpstr>Слайд 35</vt:lpstr>
      <vt:lpstr>Слайд 36</vt:lpstr>
      <vt:lpstr>Слайд 37</vt:lpstr>
      <vt:lpstr>Слайд 38</vt:lpstr>
      <vt:lpstr>Первая помощь при поражении электрическим током</vt:lpstr>
      <vt:lpstr>Слайд 40</vt:lpstr>
      <vt:lpstr>Слайд 41</vt:lpstr>
      <vt:lpstr>Слайд 42</vt:lpstr>
      <vt:lpstr>Слайд 43</vt:lpstr>
      <vt:lpstr>Слайд 44</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alex</dc:creator>
  <cp:lastModifiedBy>alex</cp:lastModifiedBy>
  <cp:revision>45</cp:revision>
  <dcterms:created xsi:type="dcterms:W3CDTF">2021-10-21T14:47:24Z</dcterms:created>
  <dcterms:modified xsi:type="dcterms:W3CDTF">2021-10-25T13:59:20Z</dcterms:modified>
</cp:coreProperties>
</file>